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1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12700">
              <a:spcBef>
                <a:spcPts val="0"/>
              </a:spcBef>
              <a:buSzTx/>
              <a:buNone/>
              <a:defRPr spc="-170" sz="8500"/>
            </a:lvl2pPr>
            <a:lvl3pPr marL="638923" indent="444500">
              <a:spcBef>
                <a:spcPts val="0"/>
              </a:spcBef>
              <a:buSzTx/>
              <a:buNone/>
              <a:defRPr spc="-170" sz="8500"/>
            </a:lvl3pPr>
            <a:lvl4pPr marL="638923" indent="901700">
              <a:spcBef>
                <a:spcPts val="0"/>
              </a:spcBef>
              <a:buSzTx/>
              <a:buNone/>
              <a:defRPr spc="-170" sz="8500"/>
            </a:lvl4pPr>
            <a:lvl5pPr marL="638923" indent="1358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サーモンケーキ、サラダ、フムスが入ったボウル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パセリバター、煎りヘーゼルナッツ、削ったパルメザンチーズがかかったパッパルデッレパスタ1皿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議題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9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8"/>
            <a:ext cx="414681" cy="330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セメント工業の概要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セメント工業の概要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石灰石から作られる灰色の粉末。水に触れると固まる。…"/>
          <p:cNvSpPr txBox="1"/>
          <p:nvPr>
            <p:ph type="body" sz="quarter" idx="1"/>
          </p:nvPr>
        </p:nvSpPr>
        <p:spPr>
          <a:xfrm>
            <a:off x="665939" y="2850516"/>
            <a:ext cx="21464463" cy="2685674"/>
          </a:xfrm>
          <a:prstGeom prst="rect">
            <a:avLst/>
          </a:prstGeom>
        </p:spPr>
        <p:txBody>
          <a:bodyPr/>
          <a:lstStyle/>
          <a:p>
            <a:pPr marL="736600" indent="-736600">
              <a:defRPr sz="5800"/>
            </a:pPr>
            <a:r>
              <a:t>石灰石から作られる灰色の粉末。水に触れると固まる。</a:t>
            </a:r>
          </a:p>
          <a:p>
            <a:pPr marL="736600" indent="-736600">
              <a:defRPr sz="5800"/>
            </a:pPr>
            <a:r>
              <a:t>主にコンクリートやモルタルの原料として生産されている。</a:t>
            </a:r>
          </a:p>
        </p:txBody>
      </p:sp>
      <p:sp>
        <p:nvSpPr>
          <p:cNvPr id="154" name="セメントとは…"/>
          <p:cNvSpPr txBox="1"/>
          <p:nvPr>
            <p:ph type="title"/>
          </p:nvPr>
        </p:nvSpPr>
        <p:spPr>
          <a:xfrm>
            <a:off x="1203685" y="621613"/>
            <a:ext cx="9779001" cy="1435101"/>
          </a:xfrm>
          <a:prstGeom prst="rect">
            <a:avLst/>
          </a:prstGeom>
        </p:spPr>
        <p:txBody>
          <a:bodyPr/>
          <a:lstStyle/>
          <a:p>
            <a:pPr/>
            <a:r>
              <a:t>セメントとは…</a:t>
            </a:r>
          </a:p>
        </p:txBody>
      </p:sp>
      <p:pic>
        <p:nvPicPr>
          <p:cNvPr id="155" name="ペーストされたムービー.gif" descr="ペーストされたムービー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6851" y="5276451"/>
            <a:ext cx="14825845" cy="8639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セメントの製造工程"/>
          <p:cNvSpPr txBox="1"/>
          <p:nvPr>
            <p:ph type="title"/>
          </p:nvPr>
        </p:nvSpPr>
        <p:spPr>
          <a:xfrm>
            <a:off x="1203685" y="596174"/>
            <a:ext cx="9779001" cy="1435101"/>
          </a:xfrm>
          <a:prstGeom prst="rect">
            <a:avLst/>
          </a:prstGeom>
        </p:spPr>
        <p:txBody>
          <a:bodyPr/>
          <a:lstStyle/>
          <a:p>
            <a:pPr/>
            <a:r>
              <a:t>セメントの製造工程</a:t>
            </a:r>
          </a:p>
        </p:txBody>
      </p:sp>
      <p:pic>
        <p:nvPicPr>
          <p:cNvPr id="158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373" y="1801629"/>
            <a:ext cx="23805254" cy="11821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セメントを1t作るには…"/>
          <p:cNvSpPr txBox="1"/>
          <p:nvPr>
            <p:ph type="title"/>
          </p:nvPr>
        </p:nvSpPr>
        <p:spPr>
          <a:xfrm>
            <a:off x="1203685" y="596174"/>
            <a:ext cx="12602637" cy="1320630"/>
          </a:xfrm>
          <a:prstGeom prst="rect">
            <a:avLst/>
          </a:prstGeom>
        </p:spPr>
        <p:txBody>
          <a:bodyPr/>
          <a:lstStyle/>
          <a:p>
            <a:pPr/>
            <a:r>
              <a:t>セメントを1t作るには…</a:t>
            </a:r>
          </a:p>
        </p:txBody>
      </p:sp>
      <p:pic>
        <p:nvPicPr>
          <p:cNvPr id="161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387" y="2473568"/>
            <a:ext cx="7974866" cy="512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3114" y="2394148"/>
            <a:ext cx="6990768" cy="528208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+"/>
          <p:cNvSpPr txBox="1"/>
          <p:nvPr/>
        </p:nvSpPr>
        <p:spPr>
          <a:xfrm>
            <a:off x="8576967" y="4606566"/>
            <a:ext cx="912433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000000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4" name="+"/>
          <p:cNvSpPr txBox="1"/>
          <p:nvPr/>
        </p:nvSpPr>
        <p:spPr>
          <a:xfrm>
            <a:off x="17189583" y="4606566"/>
            <a:ext cx="912433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000000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5" name="石灰石…"/>
          <p:cNvSpPr txBox="1"/>
          <p:nvPr/>
        </p:nvSpPr>
        <p:spPr>
          <a:xfrm>
            <a:off x="2224235" y="7744041"/>
            <a:ext cx="4003170" cy="198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rgbClr val="000000"/>
                </a:solidFill>
              </a:defRPr>
            </a:pPr>
            <a:r>
              <a:t>石灰石</a:t>
            </a:r>
          </a:p>
          <a:p>
            <a:pPr>
              <a:defRPr sz="5900">
                <a:solidFill>
                  <a:srgbClr val="000000"/>
                </a:solidFill>
              </a:defRPr>
            </a:pPr>
            <a:r>
              <a:t>1,100kg</a:t>
            </a:r>
          </a:p>
        </p:txBody>
      </p:sp>
      <p:sp>
        <p:nvSpPr>
          <p:cNvPr id="166" name="粘土…"/>
          <p:cNvSpPr txBox="1"/>
          <p:nvPr/>
        </p:nvSpPr>
        <p:spPr>
          <a:xfrm>
            <a:off x="11346913" y="7744041"/>
            <a:ext cx="4003170" cy="198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rgbClr val="000000"/>
                </a:solidFill>
              </a:defRPr>
            </a:pPr>
            <a:r>
              <a:t>粘土</a:t>
            </a:r>
          </a:p>
          <a:p>
            <a:pPr>
              <a:defRPr sz="5900">
                <a:solidFill>
                  <a:srgbClr val="000000"/>
                </a:solidFill>
              </a:defRPr>
            </a:pPr>
            <a:r>
              <a:t>200kg</a:t>
            </a:r>
          </a:p>
        </p:txBody>
      </p:sp>
      <p:sp>
        <p:nvSpPr>
          <p:cNvPr id="167" name="その他原料…"/>
          <p:cNvSpPr txBox="1"/>
          <p:nvPr/>
        </p:nvSpPr>
        <p:spPr>
          <a:xfrm>
            <a:off x="19145135" y="7744041"/>
            <a:ext cx="4995258" cy="198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rgbClr val="000000"/>
                </a:solidFill>
              </a:defRPr>
            </a:pPr>
            <a:r>
              <a:t>その他原料</a:t>
            </a:r>
          </a:p>
          <a:p>
            <a:pPr>
              <a:defRPr sz="5900">
                <a:solidFill>
                  <a:srgbClr val="000000"/>
                </a:solidFill>
              </a:defRPr>
            </a:pPr>
            <a:r>
              <a:t>100〜200kg</a:t>
            </a:r>
          </a:p>
        </p:txBody>
      </p:sp>
      <p:sp>
        <p:nvSpPr>
          <p:cNvPr id="168" name="珪石、チャート等"/>
          <p:cNvSpPr txBox="1"/>
          <p:nvPr/>
        </p:nvSpPr>
        <p:spPr>
          <a:xfrm>
            <a:off x="17954459" y="5497321"/>
            <a:ext cx="621628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000000"/>
                </a:solidFill>
              </a:defRPr>
            </a:lvl1pPr>
          </a:lstStyle>
          <a:p>
            <a:pPr/>
            <a:r>
              <a:t>珪石、チャート等</a:t>
            </a:r>
          </a:p>
        </p:txBody>
      </p:sp>
      <p:sp>
        <p:nvSpPr>
          <p:cNvPr id="169" name="酸化鉄"/>
          <p:cNvSpPr txBox="1"/>
          <p:nvPr/>
        </p:nvSpPr>
        <p:spPr>
          <a:xfrm>
            <a:off x="17954459" y="3250602"/>
            <a:ext cx="2743981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000000"/>
                </a:solidFill>
              </a:defRPr>
            </a:lvl1pPr>
          </a:lstStyle>
          <a:p>
            <a:pPr/>
            <a:r>
              <a:t>酸化鉄</a:t>
            </a:r>
          </a:p>
        </p:txBody>
      </p:sp>
      <p:sp>
        <p:nvSpPr>
          <p:cNvPr id="170" name="石膏"/>
          <p:cNvSpPr txBox="1"/>
          <p:nvPr/>
        </p:nvSpPr>
        <p:spPr>
          <a:xfrm>
            <a:off x="21809017" y="3250602"/>
            <a:ext cx="179005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000000"/>
                </a:solidFill>
              </a:defRPr>
            </a:lvl1pPr>
          </a:lstStyle>
          <a:p>
            <a:pPr/>
            <a:r>
              <a:t>石膏</a:t>
            </a:r>
          </a:p>
        </p:txBody>
      </p:sp>
      <p:sp>
        <p:nvSpPr>
          <p:cNvPr id="171" name="矢印"/>
          <p:cNvSpPr/>
          <p:nvPr/>
        </p:nvSpPr>
        <p:spPr>
          <a:xfrm>
            <a:off x="1216866" y="9721223"/>
            <a:ext cx="3323178" cy="3323179"/>
          </a:xfrm>
          <a:prstGeom prst="rightArrow">
            <a:avLst>
              <a:gd name="adj1" fmla="val 45013"/>
              <a:gd name="adj2" fmla="val 6782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原料が製品より重い原料指向型工業となる。"/>
          <p:cNvSpPr txBox="1"/>
          <p:nvPr/>
        </p:nvSpPr>
        <p:spPr>
          <a:xfrm>
            <a:off x="4516768" y="10852587"/>
            <a:ext cx="19673074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原料が製品より重い原料指向型工業となる。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セメント工場の分布"/>
          <p:cNvSpPr txBox="1"/>
          <p:nvPr>
            <p:ph type="title"/>
          </p:nvPr>
        </p:nvSpPr>
        <p:spPr>
          <a:xfrm>
            <a:off x="1203685" y="596174"/>
            <a:ext cx="9779001" cy="1435101"/>
          </a:xfrm>
          <a:prstGeom prst="rect">
            <a:avLst/>
          </a:prstGeom>
        </p:spPr>
        <p:txBody>
          <a:bodyPr/>
          <a:lstStyle/>
          <a:p>
            <a:pPr/>
            <a:r>
              <a:t>セメント工場の分布</a:t>
            </a:r>
          </a:p>
        </p:txBody>
      </p:sp>
      <p:pic>
        <p:nvPicPr>
          <p:cNvPr id="175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437" y="2211658"/>
            <a:ext cx="8955644" cy="1140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08706" y="178614"/>
            <a:ext cx="9439131" cy="13358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セメント工場と石灰石鉱床の比較"/>
          <p:cNvSpPr txBox="1"/>
          <p:nvPr>
            <p:ph type="title"/>
          </p:nvPr>
        </p:nvSpPr>
        <p:spPr>
          <a:xfrm>
            <a:off x="1203685" y="596174"/>
            <a:ext cx="16367484" cy="1435101"/>
          </a:xfrm>
          <a:prstGeom prst="rect">
            <a:avLst/>
          </a:prstGeom>
        </p:spPr>
        <p:txBody>
          <a:bodyPr/>
          <a:lstStyle/>
          <a:p>
            <a:pPr/>
            <a:r>
              <a:t>セメント工場と石灰石鉱床の比較</a:t>
            </a:r>
          </a:p>
        </p:txBody>
      </p:sp>
      <p:pic>
        <p:nvPicPr>
          <p:cNvPr id="179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437" y="2211658"/>
            <a:ext cx="8955644" cy="1140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ペーストされたムービー.gif" descr="ペーストされたムービー.gif"/>
          <p:cNvPicPr>
            <a:picLocks noChangeAspect="1"/>
          </p:cNvPicPr>
          <p:nvPr/>
        </p:nvPicPr>
        <p:blipFill>
          <a:blip r:embed="rId3">
            <a:extLst/>
          </a:blip>
          <a:srcRect l="0" t="0" r="8529" b="0"/>
          <a:stretch>
            <a:fillRect/>
          </a:stretch>
        </p:blipFill>
        <p:spPr>
          <a:xfrm>
            <a:off x="11266827" y="2040775"/>
            <a:ext cx="12758108" cy="10915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石灰石について"/>
          <p:cNvSpPr txBox="1"/>
          <p:nvPr>
            <p:ph type="title"/>
          </p:nvPr>
        </p:nvSpPr>
        <p:spPr>
          <a:xfrm>
            <a:off x="1203685" y="596174"/>
            <a:ext cx="16367484" cy="1435101"/>
          </a:xfrm>
          <a:prstGeom prst="rect">
            <a:avLst/>
          </a:prstGeom>
        </p:spPr>
        <p:txBody>
          <a:bodyPr/>
          <a:lstStyle/>
          <a:p>
            <a:pPr/>
            <a:r>
              <a:t>石灰石について</a:t>
            </a:r>
          </a:p>
        </p:txBody>
      </p:sp>
      <p:sp>
        <p:nvSpPr>
          <p:cNvPr id="183" name="日本の石灰石自給率は100%‼︎…"/>
          <p:cNvSpPr txBox="1"/>
          <p:nvPr>
            <p:ph type="body" sz="quarter" idx="1"/>
          </p:nvPr>
        </p:nvSpPr>
        <p:spPr>
          <a:xfrm>
            <a:off x="665939" y="2293759"/>
            <a:ext cx="23408257" cy="2476121"/>
          </a:xfrm>
          <a:prstGeom prst="rect">
            <a:avLst/>
          </a:prstGeom>
        </p:spPr>
        <p:txBody>
          <a:bodyPr/>
          <a:lstStyle/>
          <a:p>
            <a:pPr marL="736600" indent="-736600">
              <a:defRPr sz="5800"/>
            </a:pPr>
            <a:r>
              <a:t>日本の石灰石自給率は100%‼︎</a:t>
            </a:r>
          </a:p>
          <a:p>
            <a:pPr marL="736600" indent="-736600">
              <a:defRPr sz="5800"/>
            </a:pPr>
            <a:r>
              <a:t>日本が海洋プレートと大陸プレートの境界にあるのが原因。</a:t>
            </a:r>
          </a:p>
        </p:txBody>
      </p:sp>
      <p:pic>
        <p:nvPicPr>
          <p:cNvPr id="184" name="9.jpg" descr="9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61"/>
          <a:stretch>
            <a:fillRect/>
          </a:stretch>
        </p:blipFill>
        <p:spPr>
          <a:xfrm>
            <a:off x="3162696" y="4625353"/>
            <a:ext cx="18058673" cy="882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