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sldIdLst>
    <p:sldId id="256" r:id="rId2"/>
    <p:sldId id="257" r:id="rId3"/>
    <p:sldId id="261" r:id="rId4"/>
    <p:sldId id="278" r:id="rId5"/>
    <p:sldId id="280" r:id="rId6"/>
    <p:sldId id="265" r:id="rId7"/>
    <p:sldId id="266" r:id="rId8"/>
    <p:sldId id="276" r:id="rId9"/>
    <p:sldId id="268" r:id="rId10"/>
    <p:sldId id="275" r:id="rId11"/>
    <p:sldId id="277" r:id="rId12"/>
    <p:sldId id="269" r:id="rId13"/>
    <p:sldId id="272" r:id="rId14"/>
    <p:sldId id="270" r:id="rId15"/>
    <p:sldId id="273" r:id="rId16"/>
    <p:sldId id="279" r:id="rId17"/>
    <p:sldId id="271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05" autoAdjust="0"/>
  </p:normalViewPr>
  <p:slideViewPr>
    <p:cSldViewPr snapToGrid="0">
      <p:cViewPr varScale="1">
        <p:scale>
          <a:sx n="77" d="100"/>
          <a:sy n="77" d="100"/>
        </p:scale>
        <p:origin x="86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</a:t>
            </a:r>
            <a:r>
              <a:rPr lang="ja-JP"/>
              <a:t>１</a:t>
            </a:r>
            <a:endParaRPr lang="en-US"/>
          </a:p>
        </c:rich>
      </c:tx>
      <c:layout>
        <c:manualLayout>
          <c:xMode val="edge"/>
          <c:yMode val="edge"/>
          <c:x val="0.460018899620861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25287288077866943"/>
          <c:y val="0"/>
          <c:w val="0.56790354263664367"/>
          <c:h val="0.959668783808840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交通手段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0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38100" dir="5400000" rotWithShape="0">
                  <a:srgbClr val="000000">
                    <a:alpha val="7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hardEdge"/>
              </a:sp3d>
            </c:spPr>
            <c:extLst>
              <c:ext xmlns:c16="http://schemas.microsoft.com/office/drawing/2014/chart" uri="{C3380CC4-5D6E-409C-BE32-E72D297353CC}">
                <c16:uniqueId val="{00000001-E581-4D97-AC5D-769E0B2212C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0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38100" dir="5400000" rotWithShape="0">
                  <a:srgbClr val="000000">
                    <a:alpha val="7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hardEdge"/>
              </a:sp3d>
            </c:spPr>
            <c:extLst>
              <c:ext xmlns:c16="http://schemas.microsoft.com/office/drawing/2014/chart" uri="{C3380CC4-5D6E-409C-BE32-E72D297353CC}">
                <c16:uniqueId val="{00000003-E581-4D97-AC5D-769E0B2212C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0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38100" dir="5400000" rotWithShape="0">
                  <a:srgbClr val="000000">
                    <a:alpha val="7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hardEdge"/>
              </a:sp3d>
            </c:spPr>
            <c:extLst>
              <c:ext xmlns:c16="http://schemas.microsoft.com/office/drawing/2014/chart" uri="{C3380CC4-5D6E-409C-BE32-E72D297353CC}">
                <c16:uniqueId val="{00000005-E581-4D97-AC5D-769E0B2212C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0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38100" dir="5400000" rotWithShape="0">
                  <a:srgbClr val="000000">
                    <a:alpha val="7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hardEdge"/>
              </a:sp3d>
            </c:spPr>
            <c:extLst>
              <c:ext xmlns:c16="http://schemas.microsoft.com/office/drawing/2014/chart" uri="{C3380CC4-5D6E-409C-BE32-E72D297353CC}">
                <c16:uniqueId val="{00000007-E581-4D97-AC5D-769E0B2212C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0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38100" dir="5400000" rotWithShape="0">
                  <a:srgbClr val="000000">
                    <a:alpha val="7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hardEdge"/>
              </a:sp3d>
            </c:spPr>
            <c:extLst>
              <c:ext xmlns:c16="http://schemas.microsoft.com/office/drawing/2014/chart" uri="{C3380CC4-5D6E-409C-BE32-E72D297353CC}">
                <c16:uniqueId val="{00000009-DF28-45C5-8E36-50C461A417D3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4000"/>
                    </a:schemeClr>
                  </a:gs>
                  <a:gs pos="100000">
                    <a:schemeClr val="accent6">
                      <a:shade val="90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38100" dir="5400000" rotWithShape="0">
                  <a:srgbClr val="000000">
                    <a:alpha val="7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hardEdge"/>
              </a:sp3d>
            </c:spPr>
            <c:extLst>
              <c:ext xmlns:c16="http://schemas.microsoft.com/office/drawing/2014/chart" uri="{C3380CC4-5D6E-409C-BE32-E72D297353CC}">
                <c16:uniqueId val="{0000000B-DF28-45C5-8E36-50C461A417D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60000"/>
                      <a:shade val="90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38100" dir="5400000" rotWithShape="0">
                  <a:srgbClr val="000000">
                    <a:alpha val="7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hardEdge"/>
              </a:sp3d>
            </c:spPr>
            <c:extLst>
              <c:ext xmlns:c16="http://schemas.microsoft.com/office/drawing/2014/chart" uri="{C3380CC4-5D6E-409C-BE32-E72D297353CC}">
                <c16:uniqueId val="{0000000D-DF28-45C5-8E36-50C461A417D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60000"/>
                      <a:shade val="90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38100" dir="5400000" rotWithShape="0">
                  <a:srgbClr val="000000">
                    <a:alpha val="7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hardEdge"/>
              </a:sp3d>
            </c:spPr>
            <c:extLst>
              <c:ext xmlns:c16="http://schemas.microsoft.com/office/drawing/2014/chart" uri="{C3380CC4-5D6E-409C-BE32-E72D297353CC}">
                <c16:uniqueId val="{0000000F-DF28-45C5-8E36-50C461A417D3}"/>
              </c:ext>
            </c:extLst>
          </c:dPt>
          <c:dLbls>
            <c:dLbl>
              <c:idx val="0"/>
              <c:layout>
                <c:manualLayout>
                  <c:x val="-0.17481916775745918"/>
                  <c:y val="0.238354032919403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55381151471973"/>
                      <c:h val="0.13439243329073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581-4D97-AC5D-769E0B2212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Sheet1!$A$4:$A$7</c:f>
              <c:strCache>
                <c:ptCount val="4"/>
                <c:pt idx="0">
                  <c:v>西武線</c:v>
                </c:pt>
                <c:pt idx="1">
                  <c:v>路線バス・タクシー</c:v>
                </c:pt>
                <c:pt idx="2">
                  <c:v>観光バス</c:v>
                </c:pt>
                <c:pt idx="3">
                  <c:v>自家用車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25.5</c:v>
                </c:pt>
                <c:pt idx="1">
                  <c:v>16.5</c:v>
                </c:pt>
                <c:pt idx="2">
                  <c:v>10.9</c:v>
                </c:pt>
                <c:pt idx="3">
                  <c:v>0.7</c:v>
                </c:pt>
                <c:pt idx="4">
                  <c:v>5</c:v>
                </c:pt>
                <c:pt idx="5">
                  <c:v>37.4</c:v>
                </c:pt>
                <c:pt idx="6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C0-4C05-BC7D-F8F10F65CE6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0450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62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1802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4182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707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98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44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875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51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915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58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542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945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49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408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456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565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9CFE57D-142E-4A33-895D-ABAF6368465C}" type="datetimeFigureOut">
              <a:rPr kumimoji="1" lang="ja-JP" altLang="en-US" smtClean="0"/>
              <a:t>2020/7/28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9258EEB-676A-43FA-A108-C7A3F3CD96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24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kumimoji="1"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kumimoji="1"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401216" y="1900901"/>
            <a:ext cx="12593216" cy="1935171"/>
          </a:xfrm>
        </p:spPr>
        <p:txBody>
          <a:bodyPr>
            <a:normAutofit/>
          </a:bodyPr>
          <a:lstStyle/>
          <a:p>
            <a:r>
              <a:rPr kumimoji="1" lang="ja-JP" altLang="en-US" sz="6600" b="1" i="1" dirty="0"/>
              <a:t>コロナ後の観光の様子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40131" y="714896"/>
            <a:ext cx="9144000" cy="1935172"/>
          </a:xfrm>
        </p:spPr>
        <p:txBody>
          <a:bodyPr/>
          <a:lstStyle/>
          <a:p>
            <a:r>
              <a:rPr kumimoji="1" lang="ja-JP" altLang="en-US" dirty="0"/>
              <a:t>　　　　　　　　　　　　　　　　　　　　　　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85219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E65357-2D0E-472B-9FFA-92F4D177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58" y="1"/>
            <a:ext cx="10971415" cy="1471352"/>
          </a:xfrm>
        </p:spPr>
        <p:txBody>
          <a:bodyPr>
            <a:normAutofit/>
          </a:bodyPr>
          <a:lstStyle/>
          <a:p>
            <a:r>
              <a:rPr lang="ja-JP" altLang="en-US" sz="4400" b="1" dirty="0"/>
              <a:t>菓子屋横丁にあるお店の方に伺った所・・・</a:t>
            </a:r>
            <a:endParaRPr kumimoji="1" lang="ja-JP" altLang="en-US" sz="4400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3F02F3-4DED-4E39-A335-86AE82A76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513" y="1263535"/>
            <a:ext cx="10515600" cy="493836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3200" b="1" dirty="0"/>
              <a:t>・休業していたか</a:t>
            </a:r>
            <a:endParaRPr kumimoji="1" lang="en-US" altLang="ja-JP" sz="3200" b="1" dirty="0"/>
          </a:p>
          <a:p>
            <a:pPr marL="0" indent="0">
              <a:buNone/>
            </a:pPr>
            <a:r>
              <a:rPr kumimoji="1" lang="ja-JP" altLang="en-US" sz="3200" b="1" dirty="0"/>
              <a:t>　　少しだけ休業していたけど、休業して</a:t>
            </a:r>
            <a:r>
              <a:rPr lang="ja-JP" altLang="en-US" sz="3200" b="1" dirty="0"/>
              <a:t>ばかり</a:t>
            </a:r>
            <a:r>
              <a:rPr kumimoji="1" lang="ja-JP" altLang="en-US" sz="3200" b="1" dirty="0"/>
              <a:t>だとお客さん　　　　　　　　　　　　　　　　　　　　来なくなってしまうからなるべく営業していた。</a:t>
            </a:r>
            <a:endParaRPr kumimoji="1" lang="en-US" altLang="ja-JP" sz="3200" b="1" dirty="0"/>
          </a:p>
          <a:p>
            <a:pPr marL="0" indent="0">
              <a:buNone/>
            </a:pPr>
            <a:endParaRPr kumimoji="1"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5B645C-0D6E-401E-A353-915C6D06F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28" y="3012261"/>
            <a:ext cx="5447817" cy="36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53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4BC417-28D3-4340-B888-F2885370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82"/>
            <a:ext cx="10515600" cy="1221587"/>
          </a:xfrm>
        </p:spPr>
        <p:txBody>
          <a:bodyPr>
            <a:noAutofit/>
          </a:bodyPr>
          <a:lstStyle/>
          <a:p>
            <a:r>
              <a:rPr kumimoji="1" lang="ja-JP" altLang="en-US" sz="4400" b="1" dirty="0"/>
              <a:t>本川越の観光案内所の方に伺った所・・・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4D5B7F-2EBC-4CA3-B3C8-6E8A6889A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270"/>
            <a:ext cx="10515600" cy="4814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b="1" dirty="0"/>
              <a:t>・休業していたか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lang="ja-JP" altLang="en-US" sz="3600" b="1" dirty="0"/>
              <a:t>　　</a:t>
            </a:r>
            <a:r>
              <a:rPr lang="en-US" altLang="ja-JP" sz="3600" b="1" dirty="0"/>
              <a:t>4/8</a:t>
            </a:r>
            <a:r>
              <a:rPr lang="ja-JP" altLang="en-US" sz="3600" b="1" dirty="0"/>
              <a:t>から</a:t>
            </a:r>
            <a:r>
              <a:rPr lang="en-US" altLang="ja-JP" sz="3600" b="1" dirty="0"/>
              <a:t>5</a:t>
            </a:r>
            <a:r>
              <a:rPr lang="ja-JP" altLang="en-US" sz="3600" b="1" dirty="0"/>
              <a:t>月の最終の週に再開した。</a:t>
            </a:r>
            <a:endParaRPr kumimoji="1" lang="en-US" altLang="ja-JP" sz="36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D020C3A-1ADA-4638-B570-ED0939EB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66" y="2738506"/>
            <a:ext cx="50768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79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Autofit/>
          </a:bodyPr>
          <a:lstStyle/>
          <a:p>
            <a:r>
              <a:rPr lang="ja-JP" altLang="en-US" sz="6600" b="1" dirty="0"/>
              <a:t>営業再開してからの対策</a:t>
            </a:r>
            <a:endParaRPr kumimoji="1" lang="ja-JP" altLang="en-US" sz="66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71353"/>
            <a:ext cx="10515600" cy="4705610"/>
          </a:xfrm>
        </p:spPr>
        <p:txBody>
          <a:bodyPr>
            <a:noAutofit/>
          </a:bodyPr>
          <a:lstStyle/>
          <a:p>
            <a:r>
              <a:rPr kumimoji="1" lang="ja-JP" altLang="en-US" sz="3200" b="1" dirty="0"/>
              <a:t>向き合わないように座る</a:t>
            </a:r>
            <a:endParaRPr kumimoji="1" lang="en-US" altLang="ja-JP" sz="3200" b="1" dirty="0"/>
          </a:p>
          <a:p>
            <a:r>
              <a:rPr lang="ja-JP" altLang="en-US" sz="3200" b="1" dirty="0"/>
              <a:t>出入り口に消毒を置く</a:t>
            </a:r>
            <a:endParaRPr lang="en-US" altLang="ja-JP" sz="3200" b="1" dirty="0"/>
          </a:p>
          <a:p>
            <a:r>
              <a:rPr kumimoji="1" lang="ja-JP" altLang="en-US" sz="3200" b="1" dirty="0"/>
              <a:t>マスク着用は絶対</a:t>
            </a:r>
            <a:endParaRPr kumimoji="1" lang="en-US" altLang="ja-JP" sz="3200" b="1" dirty="0"/>
          </a:p>
          <a:p>
            <a:r>
              <a:rPr lang="ja-JP" altLang="en-US" sz="3200" b="1" dirty="0"/>
              <a:t>店内にフェイスシールドの設置</a:t>
            </a:r>
            <a:endParaRPr kumimoji="1" lang="en-US" altLang="ja-JP" sz="3200" b="1" dirty="0"/>
          </a:p>
          <a:p>
            <a:r>
              <a:rPr lang="ja-JP" altLang="en-US" sz="3200" b="1" dirty="0"/>
              <a:t>出来るだけ少人数で来店する</a:t>
            </a:r>
            <a:endParaRPr lang="en-US" altLang="ja-JP" sz="3200" b="1" dirty="0"/>
          </a:p>
          <a:p>
            <a:r>
              <a:rPr kumimoji="1" lang="ja-JP" altLang="en-US" sz="3200" b="1" dirty="0"/>
              <a:t>適度な距離をとる</a:t>
            </a:r>
            <a:endParaRPr kumimoji="1" lang="en-US" altLang="ja-JP" sz="3200" b="1" dirty="0"/>
          </a:p>
          <a:p>
            <a:r>
              <a:rPr lang="ja-JP" altLang="en-US" sz="3200" b="1" dirty="0"/>
              <a:t>混雑時は避ける</a:t>
            </a:r>
            <a:endParaRPr lang="en-US" altLang="ja-JP" sz="3200" b="1" dirty="0"/>
          </a:p>
          <a:p>
            <a:r>
              <a:rPr kumimoji="1" lang="ja-JP" altLang="en-US" sz="3200" b="1" dirty="0"/>
              <a:t>テスター禁止（コスメなど）</a:t>
            </a:r>
            <a:endParaRPr kumimoji="1" lang="en-US" altLang="ja-JP" sz="3200" b="1" dirty="0"/>
          </a:p>
          <a:p>
            <a:endParaRPr kumimoji="1" lang="ja-JP" altLang="en-US" sz="32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C6CD1E-8952-441C-BF9B-6DD73CE58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00" y="1561581"/>
            <a:ext cx="4947283" cy="494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60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9105" y="296802"/>
            <a:ext cx="10353762" cy="970450"/>
          </a:xfrm>
        </p:spPr>
        <p:txBody>
          <a:bodyPr>
            <a:noAutofit/>
          </a:bodyPr>
          <a:lstStyle/>
          <a:p>
            <a:r>
              <a:rPr kumimoji="1" lang="ja-JP" altLang="en-US" sz="6600" b="1" dirty="0"/>
              <a:t>お持ち帰り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13795" y="1512917"/>
            <a:ext cx="10353762" cy="42782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3600" b="1" dirty="0"/>
              <a:t>店内で飲食しないよう、テイクアウトの場合は割引が行われているお店が多かった。</a:t>
            </a:r>
            <a:endParaRPr kumimoji="1" lang="en-US" altLang="ja-JP" sz="3600" b="1" dirty="0"/>
          </a:p>
          <a:p>
            <a:pPr marL="0" indent="0">
              <a:buNone/>
            </a:pPr>
            <a:endParaRPr lang="en-US" altLang="ja-JP" sz="3200" b="1" dirty="0"/>
          </a:p>
          <a:p>
            <a:pPr marL="0" indent="0">
              <a:buNone/>
            </a:pPr>
            <a:endParaRPr kumimoji="1" lang="en-US" altLang="ja-JP" sz="3200" b="1" dirty="0"/>
          </a:p>
          <a:p>
            <a:pPr marL="0" indent="0">
              <a:buNone/>
            </a:pPr>
            <a:endParaRPr lang="en-US" altLang="ja-JP" sz="3200" b="1" dirty="0"/>
          </a:p>
          <a:p>
            <a:pPr marL="0" indent="0">
              <a:buNone/>
            </a:pPr>
            <a:r>
              <a:rPr kumimoji="1" lang="ja-JP" altLang="en-US" sz="3600" b="1" dirty="0"/>
              <a:t>お店側も</a:t>
            </a:r>
            <a:r>
              <a:rPr kumimoji="1" lang="en-US" altLang="ja-JP" sz="3600" b="1" dirty="0"/>
              <a:t>TAKEOUT</a:t>
            </a:r>
            <a:endParaRPr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の方が安心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5F9C6F8-4145-4636-B6CC-7C846CE12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1146" r="22588" b="-1146"/>
          <a:stretch/>
        </p:blipFill>
        <p:spPr>
          <a:xfrm>
            <a:off x="7065584" y="2348721"/>
            <a:ext cx="44389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96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80459"/>
            <a:ext cx="8902931" cy="970450"/>
          </a:xfrm>
        </p:spPr>
        <p:txBody>
          <a:bodyPr>
            <a:noAutofit/>
          </a:bodyPr>
          <a:lstStyle/>
          <a:p>
            <a:r>
              <a:rPr kumimoji="1" lang="ja-JP" altLang="en-US" sz="6600" b="1" dirty="0"/>
              <a:t>川越　人気行事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b="1" dirty="0"/>
              <a:t>川越</a:t>
            </a:r>
            <a:r>
              <a:rPr lang="ja-JP" altLang="en-US" sz="3600" b="1" dirty="0"/>
              <a:t>百万灯夏祭り・川越祭り</a:t>
            </a:r>
            <a:endParaRPr lang="en-US" altLang="ja-JP" sz="3600" b="1" dirty="0"/>
          </a:p>
          <a:p>
            <a:pPr marL="36900" indent="0">
              <a:buNone/>
            </a:pPr>
            <a:r>
              <a:rPr lang="ja-JP" altLang="en-US" sz="3600" b="1" dirty="0"/>
              <a:t>　　　感染拡大や安全面を考えたうえで</a:t>
            </a:r>
            <a:r>
              <a:rPr lang="ja-JP" altLang="en-US" sz="3600" b="1" dirty="0">
                <a:solidFill>
                  <a:srgbClr val="FF0000"/>
                </a:solidFill>
              </a:rPr>
              <a:t>中止</a:t>
            </a:r>
            <a:endParaRPr kumimoji="1" lang="en-US" altLang="ja-JP" sz="3600" b="1" dirty="0">
              <a:solidFill>
                <a:srgbClr val="FF0000"/>
              </a:solidFill>
            </a:endParaRPr>
          </a:p>
          <a:p>
            <a:endParaRPr kumimoji="1" lang="ja-JP" altLang="en-US" sz="32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B27115-5BBE-4257-8EAE-BFBCE4AEC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92" y="3045894"/>
            <a:ext cx="3059447" cy="367133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C3271BE-BBF3-4868-A6BF-7236890E4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25" y="3636343"/>
            <a:ext cx="4288942" cy="287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78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1" lang="ja-JP" altLang="en-US" sz="4800" b="1" dirty="0"/>
              <a:t>東京の感染者数が増えてきている今、川越の観光してる人はどのくらい？（</a:t>
            </a:r>
            <a:r>
              <a:rPr kumimoji="1" lang="en-US" altLang="ja-JP" sz="4800" b="1" dirty="0"/>
              <a:t>6/28</a:t>
            </a:r>
            <a:r>
              <a:rPr kumimoji="1" lang="ja-JP" altLang="en-US" sz="4800" b="1" dirty="0"/>
              <a:t>日</a:t>
            </a:r>
            <a:r>
              <a:rPr kumimoji="1" lang="en-US" altLang="ja-JP" sz="4800" b="1" dirty="0"/>
              <a:t>.7/3</a:t>
            </a:r>
            <a:r>
              <a:rPr kumimoji="1" lang="ja-JP" altLang="en-US" sz="4800" b="1" dirty="0"/>
              <a:t>金）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2355" y="2364216"/>
            <a:ext cx="10353762" cy="405875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kumimoji="1" lang="ja-JP" altLang="en-US" sz="3600" dirty="0"/>
              <a:t>・</a:t>
            </a:r>
            <a:r>
              <a:rPr kumimoji="1" lang="en-US" altLang="ja-JP" sz="5800" b="1" dirty="0"/>
              <a:t>6/28</a:t>
            </a:r>
            <a:r>
              <a:rPr kumimoji="1" lang="ja-JP" altLang="en-US" sz="5800" b="1" dirty="0"/>
              <a:t>（日）　午後</a:t>
            </a:r>
            <a:endParaRPr kumimoji="1" lang="en-US" altLang="ja-JP" sz="5800" b="1" dirty="0"/>
          </a:p>
          <a:p>
            <a:pPr marL="0" indent="0">
              <a:buNone/>
            </a:pPr>
            <a:r>
              <a:rPr kumimoji="1" lang="ja-JP" altLang="en-US" sz="5800" b="1" dirty="0"/>
              <a:t>　　コロナ前に比べ完全に人が戻ったわけではないがそれでも</a:t>
            </a:r>
            <a:endParaRPr kumimoji="1" lang="en-US" altLang="ja-JP" sz="5800" b="1" dirty="0"/>
          </a:p>
          <a:p>
            <a:pPr marL="0" indent="0">
              <a:buNone/>
            </a:pPr>
            <a:r>
              <a:rPr lang="ja-JP" altLang="en-US" sz="5800" b="1" dirty="0"/>
              <a:t>　　人が多い。人との距離がとれない。飲食店混んでる。</a:t>
            </a:r>
            <a:endParaRPr lang="en-US" altLang="ja-JP" sz="5800" b="1" dirty="0"/>
          </a:p>
          <a:p>
            <a:pPr marL="0" indent="0">
              <a:buNone/>
            </a:pPr>
            <a:endParaRPr kumimoji="1" lang="en-US" altLang="ja-JP" sz="5800" b="1" dirty="0"/>
          </a:p>
          <a:p>
            <a:pPr marL="0" indent="0">
              <a:buNone/>
            </a:pPr>
            <a:r>
              <a:rPr lang="ja-JP" altLang="en-US" sz="5800" b="1" dirty="0"/>
              <a:t>・</a:t>
            </a:r>
            <a:r>
              <a:rPr lang="en-US" altLang="ja-JP" sz="5800" b="1" dirty="0"/>
              <a:t>7/3</a:t>
            </a:r>
            <a:r>
              <a:rPr lang="ja-JP" altLang="en-US" sz="5800" b="1" dirty="0"/>
              <a:t>（金）</a:t>
            </a:r>
            <a:r>
              <a:rPr kumimoji="1" lang="ja-JP" altLang="en-US" sz="5800" b="1" dirty="0"/>
              <a:t>　　</a:t>
            </a:r>
            <a:r>
              <a:rPr lang="ja-JP" altLang="en-US" sz="5800" b="1" dirty="0"/>
              <a:t>午後</a:t>
            </a:r>
            <a:endParaRPr lang="en-US" altLang="ja-JP" sz="5800" b="1" dirty="0"/>
          </a:p>
          <a:p>
            <a:pPr marL="0" indent="0">
              <a:buNone/>
            </a:pPr>
            <a:r>
              <a:rPr kumimoji="1" lang="ja-JP" altLang="en-US" sz="5800" b="1" dirty="0"/>
              <a:t>　　休日よりは空いているが観光客は多く居る。</a:t>
            </a:r>
            <a:endParaRPr kumimoji="1" lang="en-US" altLang="ja-JP" sz="5800" b="1" dirty="0"/>
          </a:p>
          <a:p>
            <a:pPr marL="0" indent="0">
              <a:buNone/>
            </a:pPr>
            <a:r>
              <a:rPr lang="ja-JP" altLang="en-US" sz="5800" b="1" dirty="0"/>
              <a:t>　　並んでいるお店もあった。</a:t>
            </a:r>
            <a:endParaRPr kumimoji="1" lang="en-US" altLang="ja-JP" sz="5800" b="1" dirty="0"/>
          </a:p>
          <a:p>
            <a:pPr marL="0" indent="0">
              <a:buNone/>
            </a:pPr>
            <a:r>
              <a:rPr lang="ja-JP" altLang="en-US" sz="2900" dirty="0"/>
              <a:t>　　</a:t>
            </a:r>
            <a:r>
              <a:rPr kumimoji="1" lang="ja-JP" altLang="en-US" sz="2900" dirty="0"/>
              <a:t>　　　　　　　　　　　　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593130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0178CF-DE61-43C6-A73E-E605B385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95943"/>
            <a:ext cx="10353762" cy="1716833"/>
          </a:xfrm>
        </p:spPr>
        <p:txBody>
          <a:bodyPr>
            <a:normAutofit/>
          </a:bodyPr>
          <a:lstStyle/>
          <a:p>
            <a:r>
              <a:rPr kumimoji="1" lang="ja-JP" altLang="en-US" sz="4800" b="1" dirty="0"/>
              <a:t>東京では自粛を求められている</a:t>
            </a:r>
            <a:r>
              <a:rPr kumimoji="1" lang="en-US" altLang="ja-JP" sz="4800" b="1" dirty="0"/>
              <a:t>4</a:t>
            </a:r>
            <a:r>
              <a:rPr kumimoji="1" lang="ja-JP" altLang="en-US" sz="4800" b="1" dirty="0"/>
              <a:t>連休</a:t>
            </a:r>
            <a:br>
              <a:rPr kumimoji="1" lang="en-US" altLang="ja-JP" sz="4800" b="1" dirty="0"/>
            </a:br>
            <a:r>
              <a:rPr kumimoji="1" lang="ja-JP" altLang="en-US" sz="4800" b="1" dirty="0"/>
              <a:t>川越の観光客は？（</a:t>
            </a:r>
            <a:r>
              <a:rPr kumimoji="1" lang="en-US" altLang="ja-JP" sz="4800" b="1" dirty="0"/>
              <a:t>7/25</a:t>
            </a:r>
            <a:r>
              <a:rPr kumimoji="1" lang="ja-JP" altLang="en-US" sz="4800" b="1" dirty="0"/>
              <a:t>土）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3DFEFC-A8EA-43DA-8A6A-C92CE946A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15412"/>
            <a:ext cx="10353762" cy="4385387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kumimoji="1" lang="ja-JP" altLang="en-US" sz="3600" b="1" dirty="0"/>
              <a:t>・埼玉県民のお買い物をしている人が多くみられた。</a:t>
            </a:r>
            <a:endParaRPr kumimoji="1" lang="en-US" altLang="ja-JP" sz="3600" b="1" dirty="0"/>
          </a:p>
          <a:p>
            <a:pPr marL="36900" indent="0">
              <a:buNone/>
            </a:pPr>
            <a:r>
              <a:rPr lang="ja-JP" altLang="en-US" sz="3600" b="1" dirty="0"/>
              <a:t>・観光客は少なく感じた。</a:t>
            </a:r>
            <a:endParaRPr lang="en-US" altLang="ja-JP" sz="3600" b="1" dirty="0"/>
          </a:p>
          <a:p>
            <a:pPr marL="36900" indent="0">
              <a:buNone/>
            </a:pPr>
            <a:endParaRPr lang="en-US" altLang="ja-JP" sz="3600" dirty="0"/>
          </a:p>
          <a:p>
            <a:pPr marL="36900" indent="0">
              <a:buNone/>
            </a:pPr>
            <a:endParaRPr kumimoji="1" lang="ja-JP" altLang="en-US" sz="36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92E787-3544-48DA-AA53-F01A65C2F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0" t="2088" r="-2920" b="21294"/>
          <a:stretch/>
        </p:blipFill>
        <p:spPr>
          <a:xfrm>
            <a:off x="5914007" y="2901822"/>
            <a:ext cx="6071119" cy="34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7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 b="1" dirty="0"/>
              <a:t>これからについて心配していること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9959" y="1732449"/>
            <a:ext cx="11127598" cy="4058751"/>
          </a:xfrm>
        </p:spPr>
        <p:txBody>
          <a:bodyPr>
            <a:noAutofit/>
          </a:bodyPr>
          <a:lstStyle/>
          <a:p>
            <a:r>
              <a:rPr kumimoji="1" lang="ja-JP" altLang="en-US" sz="3600" b="1" dirty="0"/>
              <a:t>第二波が来てしまわないか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　　（お店側）観光客が減ってしまう。</a:t>
            </a:r>
            <a:endParaRPr kumimoji="1" lang="en-US" altLang="ja-JP" sz="3600" b="1" dirty="0"/>
          </a:p>
          <a:p>
            <a:pPr marL="0" indent="0">
              <a:buNone/>
            </a:pPr>
            <a:endParaRPr kumimoji="1" lang="en-US" altLang="ja-JP" sz="3600" b="1" dirty="0"/>
          </a:p>
          <a:p>
            <a:pPr marL="0" indent="0">
              <a:buNone/>
            </a:pPr>
            <a:r>
              <a:rPr lang="ja-JP" altLang="en-US" sz="3600" b="1" dirty="0"/>
              <a:t>　　　　　　　売り上げが減ってしまう。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lang="ja-JP" altLang="en-US" sz="3600" b="1" dirty="0"/>
              <a:t>　　　　　　　　　　　</a:t>
            </a:r>
            <a:endParaRPr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　　　　　　　閉店の危機が。</a:t>
            </a:r>
            <a:endParaRPr kumimoji="1" lang="en-US" altLang="ja-JP" sz="3600" b="1" dirty="0"/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5B741B1F-DAC0-44F5-AEB3-34DBB7389C5E}"/>
              </a:ext>
            </a:extLst>
          </p:cNvPr>
          <p:cNvSpPr/>
          <p:nvPr/>
        </p:nvSpPr>
        <p:spPr>
          <a:xfrm>
            <a:off x="4583110" y="3104016"/>
            <a:ext cx="326571" cy="657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2B90643B-A077-4B8B-B7D4-3A01DA84BD33}"/>
              </a:ext>
            </a:extLst>
          </p:cNvPr>
          <p:cNvSpPr/>
          <p:nvPr/>
        </p:nvSpPr>
        <p:spPr>
          <a:xfrm>
            <a:off x="4548758" y="4658449"/>
            <a:ext cx="326571" cy="657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269B2F9-709F-4F64-96A4-70695E507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986" y="2437480"/>
            <a:ext cx="4907055" cy="368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44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16378" y="365126"/>
            <a:ext cx="11237422" cy="973224"/>
          </a:xfrm>
        </p:spPr>
        <p:txBody>
          <a:bodyPr>
            <a:noAutofit/>
          </a:bodyPr>
          <a:lstStyle/>
          <a:p>
            <a:r>
              <a:rPr kumimoji="1" lang="ja-JP" altLang="en-US" sz="4800" b="1" dirty="0"/>
              <a:t>私たちが観光するにあたって心がけること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994274" y="1338350"/>
            <a:ext cx="10515600" cy="5176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000" b="1" dirty="0"/>
              <a:t>①マスクをすること</a:t>
            </a:r>
            <a:endParaRPr kumimoji="1" lang="en-US" altLang="ja-JP" sz="4000" b="1" dirty="0"/>
          </a:p>
          <a:p>
            <a:pPr marL="0" indent="0">
              <a:buNone/>
            </a:pPr>
            <a:r>
              <a:rPr lang="ja-JP" altLang="en-US" sz="4000" b="1" dirty="0"/>
              <a:t>②人との距離を考える</a:t>
            </a:r>
            <a:endParaRPr lang="en-US" altLang="ja-JP" sz="4000" b="1" dirty="0"/>
          </a:p>
          <a:p>
            <a:pPr marL="0" indent="0">
              <a:buNone/>
            </a:pPr>
            <a:r>
              <a:rPr lang="ja-JP" altLang="en-US" sz="4000" b="1" dirty="0"/>
              <a:t>③計画を立てて素早く済ます</a:t>
            </a:r>
            <a:endParaRPr lang="en-US" altLang="ja-JP" sz="4000" b="1" dirty="0"/>
          </a:p>
          <a:p>
            <a:pPr marL="0" indent="0">
              <a:buNone/>
            </a:pPr>
            <a:r>
              <a:rPr lang="ja-JP" altLang="en-US" sz="4000" b="1" dirty="0"/>
              <a:t>④アルコール消毒をしっかりする</a:t>
            </a:r>
            <a:endParaRPr lang="en-US" altLang="ja-JP" sz="4000" b="1" dirty="0"/>
          </a:p>
          <a:p>
            <a:pPr marL="0" indent="0">
              <a:buNone/>
            </a:pPr>
            <a:r>
              <a:rPr lang="ja-JP" altLang="en-US" sz="4000" b="1" dirty="0"/>
              <a:t>⑤手洗いうがいをしっかりとする</a:t>
            </a:r>
            <a:endParaRPr lang="en-US" altLang="ja-JP" sz="4000" b="1" dirty="0"/>
          </a:p>
          <a:p>
            <a:pPr marL="0" indent="0">
              <a:buNone/>
            </a:pPr>
            <a:r>
              <a:rPr lang="ja-JP" altLang="en-US" sz="4000" b="1" dirty="0"/>
              <a:t>⑥なるべく少人数で行く</a:t>
            </a:r>
            <a:endParaRPr lang="en-US" altLang="ja-JP" sz="4000" b="1" dirty="0"/>
          </a:p>
          <a:p>
            <a:pPr marL="0" indent="0">
              <a:buNone/>
            </a:pP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41816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1876" y="3134141"/>
            <a:ext cx="10758055" cy="581931"/>
          </a:xfrm>
        </p:spPr>
        <p:txBody>
          <a:bodyPr>
            <a:noAutofit/>
          </a:bodyPr>
          <a:lstStyle/>
          <a:p>
            <a:r>
              <a:rPr kumimoji="1" lang="ja-JP" altLang="en-US" sz="3600" b="1" dirty="0"/>
              <a:t>コロナ前の川越</a:t>
            </a:r>
            <a:r>
              <a:rPr kumimoji="1" lang="ja-JP" altLang="en-US" sz="3200" b="1" dirty="0"/>
              <a:t>　</a:t>
            </a:r>
            <a:r>
              <a:rPr kumimoji="1" lang="ja-JP" altLang="en-US" sz="3200" dirty="0"/>
              <a:t>　　　　　　　</a:t>
            </a:r>
            <a:r>
              <a:rPr kumimoji="1" lang="ja-JP" altLang="en-US" sz="3600" b="1" dirty="0"/>
              <a:t>緊急事態宣言発令後</a:t>
            </a: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3" y="148995"/>
            <a:ext cx="3716512" cy="2783796"/>
          </a:xfr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0" y="3842607"/>
            <a:ext cx="3717175" cy="2784293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>
            <a:off x="4838006" y="3109446"/>
            <a:ext cx="1803863" cy="606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95" y="236770"/>
            <a:ext cx="3800557" cy="269602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28" y="3917422"/>
            <a:ext cx="3725324" cy="27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70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8818" y="16241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7200" b="1" dirty="0"/>
              <a:t>交通手段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487978"/>
            <a:ext cx="5181600" cy="4688985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sz="3200" b="1" dirty="0"/>
              <a:t>鉄道の合計：</a:t>
            </a:r>
            <a:r>
              <a:rPr lang="en-US" altLang="ja-JP" sz="3200" b="1" u="sng" dirty="0"/>
              <a:t>53.2</a:t>
            </a:r>
            <a:r>
              <a:rPr lang="ja-JP" altLang="en-US" sz="3200" b="1" u="sng" dirty="0"/>
              <a:t>％</a:t>
            </a:r>
            <a:endParaRPr lang="en-US" altLang="ja-JP" sz="3200" b="1" u="sng" dirty="0"/>
          </a:p>
          <a:p>
            <a:pPr marL="0" indent="0">
              <a:buNone/>
            </a:pPr>
            <a:r>
              <a:rPr kumimoji="1" lang="ja-JP" altLang="en-US" sz="3200" b="1" dirty="0"/>
              <a:t>　・</a:t>
            </a:r>
            <a:r>
              <a:rPr kumimoji="1" lang="ja-JP" altLang="en-US" sz="3500" b="1" dirty="0"/>
              <a:t>東武東上線　</a:t>
            </a:r>
            <a:r>
              <a:rPr kumimoji="1" lang="en-US" altLang="ja-JP" sz="3500" b="1" dirty="0"/>
              <a:t>26</a:t>
            </a:r>
            <a:r>
              <a:rPr kumimoji="1" lang="ja-JP" altLang="en-US" sz="3500" b="1" dirty="0"/>
              <a:t>％</a:t>
            </a:r>
            <a:endParaRPr kumimoji="1" lang="en-US" altLang="ja-JP" sz="3500" b="1" dirty="0"/>
          </a:p>
          <a:p>
            <a:pPr marL="0" indent="0">
              <a:buNone/>
            </a:pPr>
            <a:r>
              <a:rPr lang="ja-JP" altLang="en-US" sz="3500" b="1" dirty="0"/>
              <a:t>　・</a:t>
            </a:r>
            <a:r>
              <a:rPr lang="en-US" altLang="ja-JP" sz="3500" b="1" dirty="0"/>
              <a:t>JR</a:t>
            </a:r>
            <a:r>
              <a:rPr lang="ja-JP" altLang="en-US" sz="3500" b="1" dirty="0"/>
              <a:t>線　</a:t>
            </a:r>
            <a:r>
              <a:rPr lang="en-US" altLang="ja-JP" sz="3500" b="1" dirty="0"/>
              <a:t>16</a:t>
            </a:r>
            <a:r>
              <a:rPr lang="ja-JP" altLang="en-US" sz="3500" b="1" dirty="0"/>
              <a:t>％</a:t>
            </a:r>
            <a:endParaRPr lang="en-US" altLang="ja-JP" sz="3500" b="1" dirty="0"/>
          </a:p>
          <a:p>
            <a:pPr marL="0" indent="0">
              <a:buNone/>
            </a:pPr>
            <a:r>
              <a:rPr kumimoji="1" lang="ja-JP" altLang="en-US" sz="3500" b="1" dirty="0"/>
              <a:t>　・西武線　</a:t>
            </a:r>
            <a:r>
              <a:rPr kumimoji="1" lang="en-US" altLang="ja-JP" sz="3500" b="1" dirty="0"/>
              <a:t>11.</a:t>
            </a:r>
            <a:r>
              <a:rPr kumimoji="1" lang="ja-JP" altLang="en-US" sz="3500" b="1" dirty="0"/>
              <a:t>％</a:t>
            </a:r>
            <a:endParaRPr kumimoji="1" lang="en-US" altLang="ja-JP" sz="3500" b="1" dirty="0"/>
          </a:p>
          <a:p>
            <a:pPr marL="0" indent="0">
              <a:buNone/>
            </a:pPr>
            <a:r>
              <a:rPr lang="ja-JP" altLang="en-US" sz="3500" b="1" dirty="0"/>
              <a:t>　・路線バスタクシー</a:t>
            </a:r>
            <a:r>
              <a:rPr lang="en-US" altLang="ja-JP" sz="3500" b="1" dirty="0"/>
              <a:t>1</a:t>
            </a:r>
            <a:r>
              <a:rPr lang="ja-JP" altLang="en-US" sz="3500" b="1" dirty="0"/>
              <a:t>％</a:t>
            </a:r>
            <a:endParaRPr lang="en-US" altLang="ja-JP" sz="3500" b="1" dirty="0"/>
          </a:p>
          <a:p>
            <a:pPr marL="0" indent="0">
              <a:buNone/>
            </a:pPr>
            <a:r>
              <a:rPr lang="ja-JP" altLang="en-US" sz="3500" b="1" dirty="0"/>
              <a:t>　・観光バス　</a:t>
            </a:r>
            <a:r>
              <a:rPr lang="en-US" altLang="ja-JP" sz="3500" b="1" dirty="0"/>
              <a:t>5</a:t>
            </a:r>
            <a:r>
              <a:rPr lang="ja-JP" altLang="en-US" sz="3500" b="1" dirty="0"/>
              <a:t>％</a:t>
            </a:r>
            <a:endParaRPr lang="en-US" altLang="ja-JP" sz="3500" b="1" dirty="0"/>
          </a:p>
          <a:p>
            <a:pPr marL="0" indent="0">
              <a:buNone/>
            </a:pPr>
            <a:r>
              <a:rPr kumimoji="1" lang="ja-JP" altLang="en-US" sz="3500" b="1" dirty="0"/>
              <a:t>　・自家用車　</a:t>
            </a:r>
            <a:r>
              <a:rPr kumimoji="1" lang="en-US" altLang="ja-JP" sz="3500" b="1" dirty="0"/>
              <a:t>37</a:t>
            </a:r>
            <a:r>
              <a:rPr kumimoji="1" lang="ja-JP" altLang="en-US" sz="3500" b="1" dirty="0"/>
              <a:t>％</a:t>
            </a:r>
            <a:endParaRPr kumimoji="1" lang="en-US" altLang="ja-JP" sz="3500" b="1" dirty="0"/>
          </a:p>
          <a:p>
            <a:pPr marL="0" indent="0">
              <a:buNone/>
            </a:pPr>
            <a:r>
              <a:rPr lang="ja-JP" altLang="en-US" sz="3500" b="1" dirty="0"/>
              <a:t>　・その他　</a:t>
            </a:r>
            <a:r>
              <a:rPr lang="en-US" altLang="ja-JP" sz="3500" b="1" dirty="0"/>
              <a:t>4</a:t>
            </a:r>
            <a:r>
              <a:rPr lang="ja-JP" altLang="en-US" sz="3500" b="1" dirty="0"/>
              <a:t>％</a:t>
            </a:r>
            <a:endParaRPr kumimoji="1" lang="ja-JP" altLang="en-US" sz="3500" b="1" dirty="0"/>
          </a:p>
        </p:txBody>
      </p:sp>
      <p:graphicFrame>
        <p:nvGraphicFramePr>
          <p:cNvPr id="11" name="コンテンツ プレースホルダー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2761342"/>
              </p:ext>
            </p:extLst>
          </p:nvPr>
        </p:nvGraphicFramePr>
        <p:xfrm>
          <a:off x="4979325" y="415637"/>
          <a:ext cx="7132319" cy="615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9545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266092-E0CD-4C28-8C16-E57C3582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b="1" dirty="0"/>
              <a:t>なぜ東上線を利用する人が多い？</a:t>
            </a:r>
            <a:endParaRPr kumimoji="1" lang="ja-JP" altLang="en-US" sz="4800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517451-274B-45E7-A318-A6862E325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276465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kumimoji="1" lang="ja-JP" altLang="en-US" sz="4000" b="1" dirty="0"/>
              <a:t>・副都心線　・東急東横線　・有楽町線　</a:t>
            </a:r>
            <a:endParaRPr kumimoji="1" lang="en-US" altLang="ja-JP" sz="4000" b="1" dirty="0"/>
          </a:p>
          <a:p>
            <a:pPr marL="36900" indent="0">
              <a:buNone/>
            </a:pPr>
            <a:r>
              <a:rPr kumimoji="1" lang="ja-JP" altLang="en-US" sz="4000" b="1" dirty="0"/>
              <a:t>・みなとみらい線　　</a:t>
            </a:r>
            <a:r>
              <a:rPr kumimoji="1" lang="ja-JP" altLang="en-US" sz="3600" b="1" dirty="0"/>
              <a:t>これらが通っている</a:t>
            </a:r>
            <a:endParaRPr kumimoji="1" lang="en-US" altLang="ja-JP" sz="3600" b="1" dirty="0"/>
          </a:p>
          <a:p>
            <a:pPr marL="36900" indent="0">
              <a:buNone/>
            </a:pPr>
            <a:r>
              <a:rPr lang="ja-JP" altLang="en-US" sz="4000" b="1" dirty="0"/>
              <a:t>　　　　　　　　　　</a:t>
            </a:r>
            <a:endParaRPr lang="en-US" altLang="ja-JP" sz="4000" b="1" dirty="0"/>
          </a:p>
          <a:p>
            <a:pPr marL="36900" indent="0">
              <a:buNone/>
            </a:pPr>
            <a:endParaRPr lang="en-US" altLang="ja-JP" sz="4000" b="1" dirty="0"/>
          </a:p>
          <a:p>
            <a:pPr marL="36900" indent="0">
              <a:buNone/>
            </a:pPr>
            <a:r>
              <a:rPr lang="ja-JP" altLang="en-US" sz="4000" b="1" dirty="0"/>
              <a:t>　　　　埼玉県以外から来る観光客も多</a:t>
            </a:r>
            <a:r>
              <a:rPr lang="ja-JP" altLang="en-US" sz="4400" b="1" dirty="0"/>
              <a:t>い</a:t>
            </a:r>
            <a:endParaRPr lang="en-US" altLang="ja-JP" sz="4400" b="1" dirty="0"/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743DF1C8-4EA6-4CEA-B174-6F6F9AE7201B}"/>
              </a:ext>
            </a:extLst>
          </p:cNvPr>
          <p:cNvSpPr/>
          <p:nvPr/>
        </p:nvSpPr>
        <p:spPr>
          <a:xfrm>
            <a:off x="5327779" y="361094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616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A965AE-ABD5-4CAB-AF95-3A39242D4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54698"/>
            <a:ext cx="10353762" cy="998242"/>
          </a:xfrm>
        </p:spPr>
        <p:txBody>
          <a:bodyPr>
            <a:normAutofit/>
          </a:bodyPr>
          <a:lstStyle/>
          <a:p>
            <a:r>
              <a:rPr kumimoji="1" lang="ja-JP" altLang="en-US" sz="5400" b="1" dirty="0"/>
              <a:t>川越駅の様子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2AB038-29A6-4811-BB9A-F6B26FE4F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80051"/>
            <a:ext cx="10353762" cy="421115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ja-JP" altLang="en-US" sz="3600" b="1" dirty="0"/>
              <a:t>・仕事の人</a:t>
            </a:r>
            <a:r>
              <a:rPr lang="en-US" altLang="ja-JP" sz="3600" b="1" dirty="0"/>
              <a:t>.</a:t>
            </a:r>
            <a:r>
              <a:rPr lang="ja-JP" altLang="en-US" sz="3600" b="1" dirty="0"/>
              <a:t>学校帰り</a:t>
            </a:r>
            <a:r>
              <a:rPr lang="en-US" altLang="ja-JP" sz="3600" b="1" dirty="0"/>
              <a:t>.</a:t>
            </a:r>
            <a:r>
              <a:rPr lang="ja-JP" altLang="en-US" sz="3600" b="1" dirty="0"/>
              <a:t>買い物客が多い。</a:t>
            </a:r>
            <a:endParaRPr lang="en-US" altLang="ja-JP" sz="3600" b="1" dirty="0"/>
          </a:p>
          <a:p>
            <a:pPr marL="36900" indent="0">
              <a:buNone/>
            </a:pPr>
            <a:r>
              <a:rPr lang="ja-JP" altLang="en-US" sz="3600" b="1" dirty="0"/>
              <a:t>・混雑している。</a:t>
            </a:r>
            <a:endParaRPr lang="en-US" altLang="ja-JP" sz="3600" b="1" dirty="0"/>
          </a:p>
          <a:p>
            <a:pPr marL="36900" indent="0">
              <a:buNone/>
            </a:pPr>
            <a:r>
              <a:rPr kumimoji="1" lang="ja-JP" altLang="en-US" sz="3600" b="1" dirty="0"/>
              <a:t>・密集している。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0DE1DA3-1C27-4789-8225-B5C47863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165" y="2257740"/>
            <a:ext cx="5984392" cy="44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97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7710"/>
          </a:xfrm>
        </p:spPr>
        <p:txBody>
          <a:bodyPr>
            <a:noAutofit/>
          </a:bodyPr>
          <a:lstStyle/>
          <a:p>
            <a:r>
              <a:rPr lang="ja-JP" altLang="en-US" sz="6000" b="1" dirty="0"/>
              <a:t>小江戸巡回バス</a:t>
            </a:r>
            <a:endParaRPr kumimoji="1" lang="ja-JP" altLang="en-US" sz="60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399" y="1080655"/>
            <a:ext cx="10897985" cy="53533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ja-JP" altLang="en-US" sz="3100" b="1" dirty="0"/>
              <a:t>・</a:t>
            </a:r>
            <a:r>
              <a:rPr lang="ja-JP" altLang="en-US" sz="5100" b="1" dirty="0"/>
              <a:t>観光スポットが駅から遠いいためバスを利用する人が多い</a:t>
            </a:r>
            <a:endParaRPr lang="en-US" altLang="ja-JP" sz="5100" b="1" dirty="0"/>
          </a:p>
          <a:p>
            <a:pPr marL="0" indent="0">
              <a:buNone/>
            </a:pPr>
            <a:r>
              <a:rPr lang="ja-JP" altLang="en-US" sz="5100" b="1" dirty="0"/>
              <a:t>・どのバス停からも観光名所へ</a:t>
            </a:r>
            <a:r>
              <a:rPr lang="ja-JP" altLang="en-US" sz="5100" b="1" u="sng" dirty="0"/>
              <a:t>徒歩１分以内</a:t>
            </a:r>
            <a:endParaRPr lang="en-US" altLang="ja-JP" sz="5100" b="1" u="sng" dirty="0"/>
          </a:p>
          <a:p>
            <a:pPr marL="0" indent="0">
              <a:buNone/>
            </a:pPr>
            <a:endParaRPr lang="en-US" altLang="ja-JP" sz="3100" b="1" dirty="0"/>
          </a:p>
          <a:p>
            <a:pPr marL="0" indent="0">
              <a:buNone/>
            </a:pPr>
            <a:endParaRPr lang="en-US" altLang="ja-JP" sz="3100" b="1" dirty="0"/>
          </a:p>
          <a:p>
            <a:pPr marL="0" indent="0">
              <a:buNone/>
            </a:pPr>
            <a:endParaRPr kumimoji="1" lang="en-US" altLang="ja-JP" sz="3100" b="1" dirty="0"/>
          </a:p>
          <a:p>
            <a:pPr marL="0" indent="0">
              <a:buNone/>
            </a:pPr>
            <a:endParaRPr lang="en-US" altLang="ja-JP" sz="3100" b="1" dirty="0"/>
          </a:p>
          <a:p>
            <a:pPr marL="0" indent="0">
              <a:buNone/>
            </a:pPr>
            <a:endParaRPr kumimoji="1" lang="en-US" altLang="ja-JP" sz="3100" b="1" dirty="0"/>
          </a:p>
          <a:p>
            <a:pPr marL="0" indent="0">
              <a:buNone/>
            </a:pPr>
            <a:endParaRPr lang="en-US" altLang="ja-JP" sz="3100" b="1" dirty="0"/>
          </a:p>
          <a:p>
            <a:pPr marL="0" indent="0">
              <a:buNone/>
            </a:pPr>
            <a:endParaRPr kumimoji="1" lang="en-US" altLang="ja-JP" sz="3100" b="1" dirty="0"/>
          </a:p>
          <a:p>
            <a:pPr marL="0" indent="0">
              <a:buNone/>
            </a:pPr>
            <a:endParaRPr lang="en-US" altLang="ja-JP" sz="3100" b="1" dirty="0"/>
          </a:p>
          <a:p>
            <a:pPr marL="0" indent="0">
              <a:buNone/>
            </a:pPr>
            <a:endParaRPr kumimoji="1" lang="en-US" altLang="ja-JP" sz="3100" b="1" dirty="0"/>
          </a:p>
          <a:p>
            <a:pPr marL="0" indent="0">
              <a:buNone/>
            </a:pPr>
            <a:endParaRPr lang="en-US" altLang="ja-JP" sz="3100" b="1" dirty="0"/>
          </a:p>
          <a:p>
            <a:pPr marL="0" indent="0" algn="ctr">
              <a:buNone/>
            </a:pPr>
            <a:r>
              <a:rPr kumimoji="1" lang="ja-JP" altLang="en-US" sz="3100" b="1" dirty="0"/>
              <a:t>　　</a:t>
            </a:r>
            <a:r>
              <a:rPr kumimoji="1" lang="ja-JP" altLang="en-US" sz="5100" b="1" dirty="0"/>
              <a:t>６月１９日（金）より運行を再開！！</a:t>
            </a:r>
            <a:r>
              <a:rPr kumimoji="1" lang="ja-JP" altLang="en-US" sz="3100" b="1" dirty="0"/>
              <a:t>　　</a:t>
            </a:r>
            <a:r>
              <a:rPr kumimoji="1" lang="ja-JP" altLang="en-US" sz="2000" dirty="0"/>
              <a:t>　　　　　　　　　　　　　　　　　　　　　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8" y="2092399"/>
            <a:ext cx="5418513" cy="3736516"/>
          </a:xfrm>
        </p:spPr>
      </p:pic>
    </p:spTree>
    <p:extLst>
      <p:ext uri="{BB962C8B-B14F-4D97-AF65-F5344CB8AC3E}">
        <p14:creationId xmlns:p14="http://schemas.microsoft.com/office/powerpoint/2010/main" val="2337616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939339" y="411730"/>
            <a:ext cx="10655531" cy="848480"/>
          </a:xfrm>
        </p:spPr>
        <p:txBody>
          <a:bodyPr>
            <a:noAutofit/>
          </a:bodyPr>
          <a:lstStyle/>
          <a:p>
            <a:r>
              <a:rPr lang="ja-JP" altLang="en-US" sz="6600" b="1" dirty="0"/>
              <a:t>公共交通機関の利用</a:t>
            </a:r>
            <a:endParaRPr kumimoji="1" lang="ja-JP" altLang="en-US" sz="6600" b="1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838200" y="1429789"/>
            <a:ext cx="10515600" cy="5045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3200" b="1" dirty="0"/>
              <a:t>・手すりやつり革を触らない</a:t>
            </a:r>
            <a:endParaRPr lang="en-US" altLang="ja-JP" sz="3200" b="1" dirty="0"/>
          </a:p>
          <a:p>
            <a:pPr marL="0" indent="0">
              <a:buNone/>
            </a:pPr>
            <a:r>
              <a:rPr lang="ja-JP" altLang="en-US" sz="3200" b="1" dirty="0"/>
              <a:t>　・混んでいる時間帯は避ける</a:t>
            </a:r>
            <a:endParaRPr lang="en-US" altLang="ja-JP" sz="3200" b="1" dirty="0"/>
          </a:p>
          <a:p>
            <a:pPr marL="0" indent="0">
              <a:buNone/>
            </a:pPr>
            <a:r>
              <a:rPr lang="ja-JP" altLang="en-US" sz="3200" b="1" dirty="0"/>
              <a:t>　・徒歩や自転車も併用する</a:t>
            </a:r>
            <a:r>
              <a:rPr lang="ja-JP" altLang="en-US" sz="3200" dirty="0"/>
              <a:t>　　</a:t>
            </a:r>
            <a:r>
              <a:rPr lang="ja-JP" altLang="en-US" sz="2400" dirty="0"/>
              <a:t>　　　　　　　　　　　　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722" y="1515062"/>
            <a:ext cx="3781131" cy="251715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9" y="3729695"/>
            <a:ext cx="1714500" cy="2667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70" y="3729695"/>
            <a:ext cx="2251585" cy="26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0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60B97E-D347-4F78-A2AF-8BE62065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6600" b="1" dirty="0"/>
              <a:t>臨時休業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0ACE0E-8CAE-4B99-A2F6-02E8A97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33" y="2020671"/>
            <a:ext cx="10078616" cy="4571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b="1" dirty="0"/>
              <a:t>＜休業施設</a:t>
            </a:r>
            <a:r>
              <a:rPr lang="ja-JP" altLang="en-US" sz="3200" b="1" dirty="0"/>
              <a:t>＞</a:t>
            </a:r>
            <a:endParaRPr lang="en-US" altLang="ja-JP" sz="3200" b="1" dirty="0"/>
          </a:p>
          <a:p>
            <a:pPr marL="0" indent="0">
              <a:buNone/>
            </a:pPr>
            <a:r>
              <a:rPr kumimoji="1" lang="ja-JP" altLang="en-US" sz="3200" b="1" dirty="0"/>
              <a:t>　　川越市産業観光館（小江戸蔵里）</a:t>
            </a:r>
            <a:endParaRPr kumimoji="1" lang="en-US" altLang="ja-JP" sz="3200" b="1" dirty="0"/>
          </a:p>
          <a:p>
            <a:pPr marL="0" indent="0">
              <a:buNone/>
            </a:pPr>
            <a:r>
              <a:rPr lang="ja-JP" altLang="en-US" sz="3200" b="1" dirty="0"/>
              <a:t>　　明治蔵・大正蔵・昭和蔵・展示蔵</a:t>
            </a:r>
            <a:endParaRPr lang="en-US" altLang="ja-JP" sz="3200" b="1" dirty="0"/>
          </a:p>
          <a:p>
            <a:pPr marL="0" indent="0">
              <a:buNone/>
            </a:pPr>
            <a:r>
              <a:rPr kumimoji="1" lang="ja-JP" altLang="en-US" sz="3200" b="1" dirty="0"/>
              <a:t>＜休業期間＞</a:t>
            </a:r>
            <a:endParaRPr kumimoji="1" lang="en-US" altLang="ja-JP" sz="3200" b="1" dirty="0"/>
          </a:p>
          <a:p>
            <a:pPr marL="0" indent="0">
              <a:buNone/>
            </a:pPr>
            <a:r>
              <a:rPr lang="ja-JP" altLang="en-US" sz="3200" b="1" dirty="0"/>
              <a:t>　　</a:t>
            </a:r>
            <a:r>
              <a:rPr lang="en-US" altLang="ja-JP" sz="3200" b="1" dirty="0"/>
              <a:t>4/4</a:t>
            </a:r>
            <a:r>
              <a:rPr lang="ja-JP" altLang="en-US" sz="3200" b="1" dirty="0"/>
              <a:t>から臨時休業になっており、どんどん休業期　　　　</a:t>
            </a:r>
            <a:br>
              <a:rPr lang="en-US" altLang="ja-JP" sz="3200" b="1" dirty="0"/>
            </a:br>
            <a:r>
              <a:rPr lang="ja-JP" altLang="en-US" sz="3200" b="1" dirty="0"/>
              <a:t>　　間が延長されている</a:t>
            </a:r>
            <a:endParaRPr lang="en-US" altLang="ja-JP" sz="3200" b="1" dirty="0"/>
          </a:p>
          <a:p>
            <a:pPr marL="0" indent="0">
              <a:buNone/>
            </a:pPr>
            <a:r>
              <a:rPr lang="ja-JP" altLang="en-US" sz="3200" b="1" dirty="0"/>
              <a:t>　　（最新）</a:t>
            </a:r>
            <a:r>
              <a:rPr lang="en-US" altLang="ja-JP" sz="3200" b="1" dirty="0"/>
              <a:t>6</a:t>
            </a:r>
            <a:r>
              <a:rPr lang="ja-JP" altLang="en-US" sz="3200" b="1" dirty="0"/>
              <a:t>月</a:t>
            </a:r>
            <a:r>
              <a:rPr lang="en-US" altLang="ja-JP" sz="3200" b="1" dirty="0"/>
              <a:t>19</a:t>
            </a:r>
            <a:r>
              <a:rPr lang="ja-JP" altLang="en-US" sz="3200" b="1" dirty="0"/>
              <a:t>日（金）から当分の間</a:t>
            </a:r>
            <a:endParaRPr kumimoji="1" lang="en-US" altLang="ja-JP" sz="32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4BB3F94-7262-42DE-A8E5-FE371D982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164" y="1580050"/>
            <a:ext cx="4423767" cy="28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0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6356" y="429724"/>
            <a:ext cx="10515600" cy="894508"/>
          </a:xfrm>
        </p:spPr>
        <p:txBody>
          <a:bodyPr>
            <a:normAutofit/>
          </a:bodyPr>
          <a:lstStyle/>
          <a:p>
            <a:r>
              <a:rPr lang="ja-JP" altLang="en-US" sz="4800" b="1" dirty="0"/>
              <a:t>丸広川越店の方に伺った所・・・</a:t>
            </a:r>
            <a:endParaRPr kumimoji="1" lang="ja-JP" altLang="en-US" sz="4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6356" y="2311221"/>
            <a:ext cx="10515600" cy="39562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3200" b="1" dirty="0"/>
              <a:t>・休業期間はいつか</a:t>
            </a:r>
            <a:endParaRPr lang="en-US" altLang="ja-JP" sz="3200" b="1" dirty="0"/>
          </a:p>
          <a:p>
            <a:pPr marL="0" indent="0">
              <a:buNone/>
            </a:pPr>
            <a:r>
              <a:rPr lang="ja-JP" altLang="en-US" sz="3200" b="1" dirty="0"/>
              <a:t>　　　</a:t>
            </a:r>
            <a:r>
              <a:rPr lang="en-US" altLang="ja-JP" sz="3200" b="1" dirty="0"/>
              <a:t>4/8</a:t>
            </a:r>
            <a:r>
              <a:rPr lang="ja-JP" altLang="en-US" sz="3200" b="1" dirty="0"/>
              <a:t>から</a:t>
            </a:r>
            <a:r>
              <a:rPr lang="en-US" altLang="ja-JP" sz="3200" b="1" dirty="0"/>
              <a:t>5/27</a:t>
            </a:r>
            <a:r>
              <a:rPr lang="ja-JP" altLang="en-US" sz="3200" b="1" dirty="0"/>
              <a:t>まで休業していた</a:t>
            </a:r>
            <a:endParaRPr lang="en-US" altLang="ja-JP" sz="3200" b="1" dirty="0"/>
          </a:p>
          <a:p>
            <a:pPr marL="0" indent="0">
              <a:buNone/>
            </a:pPr>
            <a:r>
              <a:rPr lang="ja-JP" altLang="en-US" sz="3200" b="1" dirty="0"/>
              <a:t>　　　（食品のお店は営業していた）</a:t>
            </a:r>
            <a:endParaRPr lang="en-US" altLang="ja-JP" sz="3200" b="1" dirty="0"/>
          </a:p>
          <a:p>
            <a:pPr marL="0" indent="0">
              <a:buNone/>
            </a:pPr>
            <a:r>
              <a:rPr lang="ja-JP" altLang="en-US" sz="3200" b="1" dirty="0"/>
              <a:t>・営業時間は</a:t>
            </a:r>
            <a:endParaRPr lang="en-US" altLang="ja-JP" sz="3200" b="1" dirty="0"/>
          </a:p>
          <a:p>
            <a:pPr marL="0" indent="0">
              <a:buNone/>
            </a:pPr>
            <a:r>
              <a:rPr lang="ja-JP" altLang="en-US" sz="3200" b="1" dirty="0"/>
              <a:t>　　　</a:t>
            </a:r>
            <a:r>
              <a:rPr lang="en-US" altLang="ja-JP" sz="3200" b="1" dirty="0"/>
              <a:t>5/28</a:t>
            </a:r>
            <a:r>
              <a:rPr lang="ja-JP" altLang="en-US" sz="3200" b="1" dirty="0"/>
              <a:t>からは</a:t>
            </a:r>
            <a:r>
              <a:rPr lang="en-US" altLang="ja-JP" sz="3200" b="1" dirty="0"/>
              <a:t>10</a:t>
            </a:r>
            <a:r>
              <a:rPr lang="ja-JP" altLang="en-US" sz="3200" b="1" dirty="0"/>
              <a:t>時から</a:t>
            </a:r>
            <a:r>
              <a:rPr lang="en-US" altLang="ja-JP" sz="3200" b="1" dirty="0"/>
              <a:t>18</a:t>
            </a:r>
            <a:r>
              <a:rPr lang="ja-JP" altLang="en-US" sz="3200" b="1" dirty="0"/>
              <a:t>時迄の営業</a:t>
            </a:r>
            <a:endParaRPr lang="en-US" altLang="ja-JP" sz="3200" b="1" dirty="0"/>
          </a:p>
          <a:p>
            <a:pPr marL="0" indent="0">
              <a:buNone/>
            </a:pPr>
            <a:r>
              <a:rPr lang="ja-JP" altLang="en-US" sz="3200" b="1" dirty="0"/>
              <a:t>　　　</a:t>
            </a:r>
            <a:r>
              <a:rPr lang="en-US" altLang="ja-JP" sz="3200" b="1" dirty="0"/>
              <a:t>6/13</a:t>
            </a:r>
            <a:r>
              <a:rPr lang="ja-JP" altLang="en-US" sz="3200" b="1" dirty="0"/>
              <a:t>からは通常営業再開（</a:t>
            </a:r>
            <a:r>
              <a:rPr lang="en-US" altLang="ja-JP" sz="3200" b="1" dirty="0"/>
              <a:t>10</a:t>
            </a:r>
            <a:r>
              <a:rPr lang="ja-JP" altLang="en-US" sz="3200" b="1" dirty="0"/>
              <a:t>時から</a:t>
            </a:r>
            <a:r>
              <a:rPr lang="en-US" altLang="ja-JP" sz="3200" b="1" dirty="0"/>
              <a:t>19</a:t>
            </a:r>
            <a:r>
              <a:rPr lang="ja-JP" altLang="en-US" sz="3200" b="1" dirty="0"/>
              <a:t>時迄）</a:t>
            </a:r>
            <a:endParaRPr lang="en-US" altLang="ja-JP" sz="3200" b="1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8E87F65-DBE1-4F9A-9129-588511B97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60" y="1450557"/>
            <a:ext cx="4974132" cy="330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2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石版">
  <a:themeElements>
    <a:clrScheme name="石版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版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版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TM04033929[[fn=石版]]</Template>
  <TotalTime>505</TotalTime>
  <Words>781</Words>
  <Application>Microsoft Office PowerPoint</Application>
  <PresentationFormat>ワイド画面</PresentationFormat>
  <Paragraphs>108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1" baseType="lpstr">
      <vt:lpstr>Calisto MT</vt:lpstr>
      <vt:lpstr>Wingdings 2</vt:lpstr>
      <vt:lpstr>石版</vt:lpstr>
      <vt:lpstr>コロナ後の観光の様子</vt:lpstr>
      <vt:lpstr>コロナ前の川越　　　　　　　　緊急事態宣言発令後</vt:lpstr>
      <vt:lpstr>交通手段</vt:lpstr>
      <vt:lpstr>なぜ東上線を利用する人が多い？</vt:lpstr>
      <vt:lpstr>川越駅の様子</vt:lpstr>
      <vt:lpstr>小江戸巡回バス</vt:lpstr>
      <vt:lpstr>公共交通機関の利用</vt:lpstr>
      <vt:lpstr>臨時休業</vt:lpstr>
      <vt:lpstr>丸広川越店の方に伺った所・・・</vt:lpstr>
      <vt:lpstr>菓子屋横丁にあるお店の方に伺った所・・・</vt:lpstr>
      <vt:lpstr>本川越の観光案内所の方に伺った所・・・</vt:lpstr>
      <vt:lpstr>営業再開してからの対策</vt:lpstr>
      <vt:lpstr>お持ち帰り</vt:lpstr>
      <vt:lpstr>川越　人気行事</vt:lpstr>
      <vt:lpstr>東京の感染者数が増えてきている今、川越の観光してる人はどのくらい？（6/28日.7/3金）</vt:lpstr>
      <vt:lpstr>東京では自粛を求められている4連休 川越の観光客は？（7/25土）</vt:lpstr>
      <vt:lpstr>これからについて心配していること</vt:lpstr>
      <vt:lpstr>私たちが観光するにあたって心がけること</vt:lpstr>
    </vt:vector>
  </TitlesOfParts>
  <Company>埼玉県教育委員会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コロナ後の観光を考える</dc:title>
  <dc:creator>埼玉県教育委員会</dc:creator>
  <cp:lastModifiedBy>u m</cp:lastModifiedBy>
  <cp:revision>54</cp:revision>
  <dcterms:created xsi:type="dcterms:W3CDTF">2020-07-01T07:29:13Z</dcterms:created>
  <dcterms:modified xsi:type="dcterms:W3CDTF">2020-07-28T12:04:48Z</dcterms:modified>
</cp:coreProperties>
</file>