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5" r:id="rId1"/>
    <p:sldMasterId id="2147484074" r:id="rId2"/>
  </p:sldMasterIdLst>
  <p:sldIdLst>
    <p:sldId id="256" r:id="rId3"/>
    <p:sldId id="257" r:id="rId4"/>
    <p:sldId id="259" r:id="rId5"/>
    <p:sldId id="258" r:id="rId6"/>
    <p:sldId id="260" r:id="rId7"/>
    <p:sldId id="264" r:id="rId8"/>
    <p:sldId id="265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田中　美優" initials="田中　美優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>
        <p:scale>
          <a:sx n="76" d="100"/>
          <a:sy n="76" d="100"/>
        </p:scale>
        <p:origin x="-42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7-02T13:42:03.698" idx="2">
    <p:pos x="10" y="10"/>
    <p:text/>
    <p:extLst>
      <p:ext uri="{C676402C-5697-4E1C-873F-D02D1690AC5C}">
        <p15:threadingInfo xmlns:p15="http://schemas.microsoft.com/office/powerpoint/2012/main" timeZoneBias="-5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505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358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337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8600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24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084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768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370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8110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58330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90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47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0020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53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2265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53738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349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61463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8408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6301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57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616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21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944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381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809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872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57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26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13C0E87-BD67-418D-A2D1-DDE283ACD4C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CE9E9-3860-4748-8FE7-AD6D9BE84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4599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75" r:id="rId1"/>
    <p:sldLayoutId id="2147484076" r:id="rId2"/>
    <p:sldLayoutId id="2147484077" r:id="rId3"/>
    <p:sldLayoutId id="2147484078" r:id="rId4"/>
    <p:sldLayoutId id="2147484079" r:id="rId5"/>
    <p:sldLayoutId id="2147484080" r:id="rId6"/>
    <p:sldLayoutId id="2147484081" r:id="rId7"/>
    <p:sldLayoutId id="2147484082" r:id="rId8"/>
    <p:sldLayoutId id="2147484083" r:id="rId9"/>
    <p:sldLayoutId id="2147484084" r:id="rId10"/>
    <p:sldLayoutId id="2147484085" r:id="rId11"/>
    <p:sldLayoutId id="2147484086" r:id="rId12"/>
    <p:sldLayoutId id="2147484087" r:id="rId13"/>
    <p:sldLayoutId id="2147484088" r:id="rId14"/>
    <p:sldLayoutId id="2147484089" r:id="rId15"/>
    <p:sldLayoutId id="2147484090" r:id="rId16"/>
    <p:sldLayoutId id="2147484091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34562" y="581025"/>
            <a:ext cx="9563099" cy="2858499"/>
          </a:xfrm>
        </p:spPr>
        <p:txBody>
          <a:bodyPr/>
          <a:lstStyle/>
          <a:p>
            <a:pPr algn="just"/>
            <a:r>
              <a:rPr lang="ja-JP" altLang="en-US" sz="4000" dirty="0">
                <a:latin typeface="AR P新藝体E" panose="040B0900000000000000" pitchFamily="50" charset="-128"/>
                <a:ea typeface="AR P新藝体E" panose="040B0900000000000000" pitchFamily="50" charset="-128"/>
              </a:rPr>
              <a:t>私</a:t>
            </a:r>
            <a:r>
              <a:rPr lang="ja-JP" altLang="en-US" sz="4000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たちに求められている新しい生活様式</a:t>
            </a:r>
            <a:r>
              <a:rPr lang="en-US" altLang="ja-JP" sz="4000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/>
            </a:r>
            <a:br>
              <a:rPr lang="en-US" altLang="ja-JP" sz="4000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</a:br>
            <a:endParaRPr kumimoji="1" lang="ja-JP" altLang="en-US" sz="4000" dirty="0">
              <a:latin typeface="AR P新藝体E" panose="040B0900000000000000" pitchFamily="50" charset="-128"/>
              <a:ea typeface="AR P新藝体E" panose="040B09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788824" y="4038597"/>
            <a:ext cx="4622804" cy="971553"/>
          </a:xfrm>
        </p:spPr>
        <p:txBody>
          <a:bodyPr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AR P新藝体E" panose="040B0900000000000000" pitchFamily="50" charset="-128"/>
                <a:ea typeface="AR P新藝体E" panose="040B0900000000000000" pitchFamily="50" charset="-128"/>
              </a:rPr>
              <a:t>３年３組</a:t>
            </a:r>
            <a:r>
              <a:rPr lang="ja-JP" altLang="en-US" dirty="0">
                <a:solidFill>
                  <a:schemeClr val="tx1"/>
                </a:solidFill>
                <a:latin typeface="AR P新藝体E" panose="040B0900000000000000" pitchFamily="50" charset="-128"/>
                <a:ea typeface="AR P新藝体E" panose="040B0900000000000000" pitchFamily="50" charset="-128"/>
              </a:rPr>
              <a:t>（</a:t>
            </a:r>
            <a:r>
              <a:rPr kumimoji="1" lang="ja-JP" altLang="en-US" dirty="0" smtClean="0">
                <a:solidFill>
                  <a:schemeClr val="tx1"/>
                </a:solidFill>
                <a:latin typeface="AR P新藝体E" panose="040B0900000000000000" pitchFamily="50" charset="-128"/>
                <a:ea typeface="AR P新藝体E" panose="040B0900000000000000" pitchFamily="50" charset="-128"/>
              </a:rPr>
              <a:t>１）　荒山千陽</a:t>
            </a:r>
            <a:endParaRPr kumimoji="1" lang="en-US" altLang="ja-JP" dirty="0" smtClean="0">
              <a:solidFill>
                <a:schemeClr val="tx1"/>
              </a:solidFill>
              <a:latin typeface="AR P新藝体E" panose="040B0900000000000000" pitchFamily="50" charset="-128"/>
              <a:ea typeface="AR P新藝体E" panose="040B0900000000000000" pitchFamily="50" charset="-128"/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AR P新藝体E" panose="040B0900000000000000" pitchFamily="50" charset="-128"/>
                <a:ea typeface="AR P新藝体E" panose="040B0900000000000000" pitchFamily="50" charset="-128"/>
              </a:rPr>
              <a:t>3</a:t>
            </a:r>
            <a:r>
              <a:rPr lang="ja-JP" altLang="en-US" dirty="0" smtClean="0">
                <a:solidFill>
                  <a:schemeClr val="tx1"/>
                </a:solidFill>
                <a:latin typeface="AR P新藝体E" panose="040B0900000000000000" pitchFamily="50" charset="-128"/>
                <a:ea typeface="AR P新藝体E" panose="040B0900000000000000" pitchFamily="50" charset="-128"/>
              </a:rPr>
              <a:t>年</a:t>
            </a:r>
            <a:r>
              <a:rPr lang="en-US" altLang="ja-JP" dirty="0" smtClean="0">
                <a:solidFill>
                  <a:schemeClr val="tx1"/>
                </a:solidFill>
                <a:latin typeface="AR P新藝体E" panose="040B0900000000000000" pitchFamily="50" charset="-128"/>
                <a:ea typeface="AR P新藝体E" panose="040B0900000000000000" pitchFamily="50" charset="-128"/>
              </a:rPr>
              <a:t>4</a:t>
            </a:r>
            <a:r>
              <a:rPr lang="ja-JP" altLang="en-US" dirty="0" smtClean="0">
                <a:solidFill>
                  <a:schemeClr val="tx1"/>
                </a:solidFill>
                <a:latin typeface="AR P新藝体E" panose="040B0900000000000000" pitchFamily="50" charset="-128"/>
                <a:ea typeface="AR P新藝体E" panose="040B0900000000000000" pitchFamily="50" charset="-128"/>
              </a:rPr>
              <a:t>組（</a:t>
            </a:r>
            <a:r>
              <a:rPr lang="en-US" altLang="ja-JP" dirty="0" smtClean="0">
                <a:solidFill>
                  <a:schemeClr val="tx1"/>
                </a:solidFill>
                <a:latin typeface="AR P新藝体E" panose="040B0900000000000000" pitchFamily="50" charset="-128"/>
                <a:ea typeface="AR P新藝体E" panose="040B0900000000000000" pitchFamily="50" charset="-128"/>
              </a:rPr>
              <a:t>27</a:t>
            </a:r>
            <a:r>
              <a:rPr lang="ja-JP" altLang="en-US" dirty="0" smtClean="0">
                <a:solidFill>
                  <a:schemeClr val="tx1"/>
                </a:solidFill>
                <a:latin typeface="AR P新藝体E" panose="040B0900000000000000" pitchFamily="50" charset="-128"/>
                <a:ea typeface="AR P新藝体E" panose="040B0900000000000000" pitchFamily="50" charset="-128"/>
              </a:rPr>
              <a:t>）　田中美優</a:t>
            </a:r>
            <a:endParaRPr kumimoji="1" lang="en-US" altLang="ja-JP" dirty="0" smtClean="0">
              <a:solidFill>
                <a:schemeClr val="tx1"/>
              </a:solidFill>
              <a:latin typeface="AR P新藝体E" panose="040B0900000000000000" pitchFamily="50" charset="-128"/>
              <a:ea typeface="AR P新藝体E" panose="040B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66346" y="2977859"/>
            <a:ext cx="4739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AR P新藝体E" panose="040B0900000000000000" pitchFamily="50" charset="-128"/>
                <a:ea typeface="AR P新藝体E" panose="040B0900000000000000" pitchFamily="50" charset="-128"/>
              </a:rPr>
              <a:t>～</a:t>
            </a:r>
            <a:r>
              <a:rPr lang="ja-JP" altLang="en-US" sz="2400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これからの観光</a:t>
            </a:r>
            <a:r>
              <a:rPr lang="en-US" altLang="ja-JP" sz="2400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with</a:t>
            </a:r>
            <a:r>
              <a:rPr lang="ja-JP" altLang="en-US" sz="2400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コロナ～</a:t>
            </a:r>
            <a:endParaRPr kumimoji="1" lang="ja-JP" altLang="en-US" sz="2400" dirty="0">
              <a:latin typeface="AR P新藝体E" panose="040B0900000000000000" pitchFamily="50" charset="-128"/>
              <a:ea typeface="AR P新藝体E" panose="04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782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33770" y="648392"/>
            <a:ext cx="8825658" cy="897775"/>
          </a:xfrm>
        </p:spPr>
        <p:txBody>
          <a:bodyPr/>
          <a:lstStyle/>
          <a:p>
            <a:r>
              <a:rPr lang="ja-JP" altLang="en-US" sz="6000" dirty="0">
                <a:latin typeface="AR P新藝体E" panose="040B0900000000000000" pitchFamily="50" charset="-128"/>
                <a:ea typeface="AR P新藝体E" panose="040B0900000000000000" pitchFamily="50" charset="-128"/>
              </a:rPr>
              <a:t/>
            </a:r>
            <a:br>
              <a:rPr lang="ja-JP" altLang="en-US" sz="6000" dirty="0">
                <a:latin typeface="AR P新藝体E" panose="040B0900000000000000" pitchFamily="50" charset="-128"/>
                <a:ea typeface="AR P新藝体E" panose="040B0900000000000000" pitchFamily="50" charset="-128"/>
              </a:rPr>
            </a:br>
            <a:r>
              <a:rPr lang="ja-JP" altLang="en-US" sz="6000" dirty="0">
                <a:latin typeface="AR P新藝体E" panose="040B0900000000000000" pitchFamily="50" charset="-128"/>
                <a:ea typeface="AR P新藝体E" panose="040B0900000000000000" pitchFamily="50" charset="-128"/>
              </a:rPr>
              <a:t>効果・まとめ</a:t>
            </a:r>
            <a:endParaRPr kumimoji="1" lang="ja-JP" altLang="en-US" sz="6000" dirty="0">
              <a:latin typeface="AR P新藝体E" panose="040B0900000000000000" pitchFamily="50" charset="-128"/>
              <a:ea typeface="AR P新藝体E" panose="040B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1546167"/>
            <a:ext cx="125447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3600" b="1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入場制限</a:t>
            </a:r>
            <a:r>
              <a:rPr kumimoji="1" lang="ja-JP" altLang="en-US" sz="36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を設けることや、新しいルールの</a:t>
            </a:r>
            <a:r>
              <a:rPr kumimoji="1" lang="ja-JP" altLang="en-US" sz="3600" b="1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呼びかけ</a:t>
            </a:r>
            <a:r>
              <a:rPr kumimoji="1" lang="ja-JP" altLang="en-US" sz="36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、</a:t>
            </a:r>
            <a:endParaRPr kumimoji="1" lang="en-US" altLang="ja-JP" sz="3600" b="1" dirty="0" smtClean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36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開店時間の</a:t>
            </a:r>
            <a:r>
              <a:rPr kumimoji="1" lang="ja-JP" altLang="en-US" sz="3600" b="1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分散</a:t>
            </a:r>
            <a:r>
              <a:rPr kumimoji="1" lang="ja-JP" altLang="en-US" sz="36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などでコロナウイルス感染拡大を防止する。</a:t>
            </a:r>
            <a:endParaRPr kumimoji="1" lang="en-US" altLang="ja-JP" sz="3600" b="1" dirty="0" smtClean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36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さらに観光業の</a:t>
            </a:r>
            <a:r>
              <a:rPr kumimoji="1" lang="ja-JP" altLang="en-US" sz="3600" b="1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復興</a:t>
            </a:r>
            <a:r>
              <a:rPr kumimoji="1" lang="ja-JP" altLang="en-US" sz="36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につながる。</a:t>
            </a:r>
            <a:endParaRPr kumimoji="1" lang="en-US" altLang="ja-JP" sz="3600" b="1" dirty="0" smtClean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algn="ctr">
              <a:lnSpc>
                <a:spcPct val="150000"/>
              </a:lnSpc>
            </a:pPr>
            <a:endParaRPr lang="en-US" altLang="ja-JP" sz="3600" dirty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3600" b="1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川越のインターネット環境</a:t>
            </a:r>
            <a:r>
              <a:rPr kumimoji="1" lang="ja-JP" altLang="en-US" sz="36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を整え</a:t>
            </a:r>
            <a:r>
              <a:rPr lang="ja-JP" altLang="en-US" sz="36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ることで効率よく</a:t>
            </a:r>
            <a:endParaRPr lang="en-US" altLang="ja-JP" sz="3600" b="1" dirty="0" smtClean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3600" b="1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“</a:t>
            </a:r>
            <a:r>
              <a:rPr lang="en-US" altLang="ja-JP" sz="3600" b="1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with</a:t>
            </a:r>
            <a:r>
              <a:rPr lang="ja-JP" altLang="en-US" sz="3600" b="1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コロナ”の形</a:t>
            </a:r>
            <a:r>
              <a:rPr lang="ja-JP" altLang="en-US" sz="36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での観光の仕方を</a:t>
            </a:r>
            <a:r>
              <a:rPr lang="ja-JP" altLang="en-US" sz="3600" b="1" dirty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発信</a:t>
            </a:r>
            <a:r>
              <a:rPr lang="ja-JP" altLang="en-US" sz="36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することができる。</a:t>
            </a:r>
            <a:endParaRPr kumimoji="1" lang="ja-JP" altLang="en-US" sz="3600" b="1" dirty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762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80119" y="-334309"/>
            <a:ext cx="8825658" cy="1567456"/>
          </a:xfrm>
        </p:spPr>
        <p:txBody>
          <a:bodyPr/>
          <a:lstStyle/>
          <a:p>
            <a:r>
              <a:rPr lang="ja-JP" altLang="en-US" sz="5400" dirty="0" smtClean="0">
                <a:latin typeface="AR新藝体E" panose="040B0909000000000000" pitchFamily="49" charset="-128"/>
                <a:ea typeface="AR新藝体E" panose="040B0909000000000000" pitchFamily="49" charset="-128"/>
                <a:cs typeface="Arial Unicode MS" panose="020B0604020202020204" pitchFamily="50" charset="-128"/>
              </a:rPr>
              <a:t>新しい生活様式</a:t>
            </a:r>
            <a:endParaRPr kumimoji="1" lang="ja-JP" altLang="en-US" sz="5400" dirty="0">
              <a:latin typeface="AR新藝体E" panose="040B0909000000000000" pitchFamily="49" charset="-128"/>
              <a:ea typeface="AR新藝体E" panose="040B0909000000000000" pitchFamily="49" charset="-128"/>
              <a:cs typeface="Arial Unicode MS" panose="020B060402020202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99447" y="1196294"/>
            <a:ext cx="11273554" cy="6231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34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  <a:cs typeface="Arial Unicode MS" panose="020B0604020202020204" pitchFamily="50" charset="-128"/>
              </a:rPr>
              <a:t>・ できるだけ</a:t>
            </a:r>
            <a:r>
              <a:rPr kumimoji="1" lang="ja-JP" altLang="en-US" sz="3400" b="1" spc="300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  <a:cs typeface="Arial Unicode MS" panose="020B0604020202020204" pitchFamily="50" charset="-128"/>
              </a:rPr>
              <a:t>２ｍ（最低１ｍ）</a:t>
            </a:r>
            <a:r>
              <a:rPr kumimoji="1" lang="ja-JP" altLang="en-US" sz="34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  <a:cs typeface="Arial Unicode MS" panose="020B0604020202020204" pitchFamily="50" charset="-128"/>
              </a:rPr>
              <a:t>人との距離を空ける</a:t>
            </a:r>
            <a:endParaRPr kumimoji="1" lang="en-US" altLang="ja-JP" sz="3400" b="1" spc="300" dirty="0" smtClean="0">
              <a:latin typeface="AR Pゴシック体M" panose="020B0600000000000000" pitchFamily="50" charset="-128"/>
              <a:ea typeface="AR Pゴシック体M" panose="020B0600000000000000" pitchFamily="50" charset="-128"/>
              <a:cs typeface="Arial Unicode MS" panose="020B060402020202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4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  <a:cs typeface="Arial Unicode MS" panose="020B0604020202020204" pitchFamily="50" charset="-128"/>
              </a:rPr>
              <a:t>・ </a:t>
            </a:r>
            <a:r>
              <a:rPr lang="ja-JP" altLang="en-US" sz="3400" b="1" spc="300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  <a:cs typeface="Arial Unicode MS" panose="020B0604020202020204" pitchFamily="50" charset="-128"/>
              </a:rPr>
              <a:t>マスク</a:t>
            </a:r>
            <a:r>
              <a:rPr lang="ja-JP" altLang="en-US" sz="34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  <a:cs typeface="Arial Unicode MS" panose="020B0604020202020204" pitchFamily="50" charset="-128"/>
              </a:rPr>
              <a:t>の着用</a:t>
            </a:r>
            <a:endParaRPr lang="en-US" altLang="ja-JP" sz="3400" b="1" spc="300" dirty="0" smtClean="0">
              <a:latin typeface="AR Pゴシック体M" panose="020B0600000000000000" pitchFamily="50" charset="-128"/>
              <a:ea typeface="AR Pゴシック体M" panose="020B0600000000000000" pitchFamily="50" charset="-128"/>
              <a:cs typeface="Arial Unicode MS" panose="020B060402020202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4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  <a:cs typeface="Arial Unicode MS" panose="020B0604020202020204" pitchFamily="50" charset="-128"/>
              </a:rPr>
              <a:t>・ 会話するときは、可能な限り</a:t>
            </a:r>
            <a:r>
              <a:rPr lang="ja-JP" altLang="en-US" sz="3400" b="1" spc="300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  <a:cs typeface="Arial Unicode MS" panose="020B0604020202020204" pitchFamily="50" charset="-128"/>
              </a:rPr>
              <a:t>真正面</a:t>
            </a:r>
            <a:r>
              <a:rPr lang="ja-JP" altLang="en-US" sz="34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  <a:cs typeface="Arial Unicode MS" panose="020B0604020202020204" pitchFamily="50" charset="-128"/>
              </a:rPr>
              <a:t>を避ける</a:t>
            </a:r>
            <a:endParaRPr lang="en-US" altLang="ja-JP" sz="3400" b="1" spc="300" dirty="0" smtClean="0">
              <a:latin typeface="AR Pゴシック体M" panose="020B0600000000000000" pitchFamily="50" charset="-128"/>
              <a:ea typeface="AR Pゴシック体M" panose="020B0600000000000000" pitchFamily="50" charset="-128"/>
              <a:cs typeface="Arial Unicode MS" panose="020B060402020202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4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  <a:cs typeface="Arial Unicode MS" panose="020B0604020202020204" pitchFamily="50" charset="-128"/>
              </a:rPr>
              <a:t>・ </a:t>
            </a:r>
            <a:r>
              <a:rPr lang="ja-JP" altLang="en-US" sz="34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  <a:cs typeface="Arial Unicode MS" panose="020B0604020202020204" pitchFamily="50" charset="-128"/>
              </a:rPr>
              <a:t>公共交通機関は混雑する時間を</a:t>
            </a:r>
            <a:r>
              <a:rPr lang="ja-JP" altLang="en-US" sz="3400" b="1" spc="300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  <a:cs typeface="Arial Unicode MS" panose="020B0604020202020204" pitchFamily="50" charset="-128"/>
              </a:rPr>
              <a:t>避けて</a:t>
            </a:r>
            <a:r>
              <a:rPr kumimoji="1" lang="ja-JP" altLang="en-US" sz="34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  <a:cs typeface="Arial Unicode MS" panose="020B0604020202020204" pitchFamily="50" charset="-128"/>
              </a:rPr>
              <a:t>利用する</a:t>
            </a:r>
            <a:endParaRPr kumimoji="1" lang="en-US" altLang="ja-JP" sz="3400" b="1" spc="300" dirty="0" smtClean="0">
              <a:latin typeface="AR Pゴシック体M" panose="020B0600000000000000" pitchFamily="50" charset="-128"/>
              <a:ea typeface="AR Pゴシック体M" panose="020B0600000000000000" pitchFamily="50" charset="-128"/>
              <a:cs typeface="Arial Unicode MS" panose="020B060402020202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4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  <a:cs typeface="Arial Unicode MS" panose="020B0604020202020204" pitchFamily="50" charset="-128"/>
              </a:rPr>
              <a:t>・ 買い物は</a:t>
            </a:r>
            <a:r>
              <a:rPr lang="ja-JP" altLang="en-US" sz="3400" b="1" spc="300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  <a:cs typeface="Arial Unicode MS" panose="020B0604020202020204" pitchFamily="50" charset="-128"/>
              </a:rPr>
              <a:t>計画的に</a:t>
            </a:r>
            <a:r>
              <a:rPr lang="ja-JP" altLang="en-US" sz="34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  <a:cs typeface="Arial Unicode MS" panose="020B0604020202020204" pitchFamily="50" charset="-128"/>
              </a:rPr>
              <a:t>素早く済ます</a:t>
            </a:r>
            <a:endParaRPr lang="en-US" altLang="ja-JP" sz="3400" b="1" spc="300" dirty="0" smtClean="0">
              <a:latin typeface="AR Pゴシック体M" panose="020B0600000000000000" pitchFamily="50" charset="-128"/>
              <a:ea typeface="AR Pゴシック体M" panose="020B0600000000000000" pitchFamily="50" charset="-128"/>
              <a:cs typeface="Arial Unicode MS" panose="020B060402020202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4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  <a:cs typeface="Arial Unicode MS" panose="020B0604020202020204" pitchFamily="50" charset="-128"/>
              </a:rPr>
              <a:t>・ レジに並ぶときは、前後で</a:t>
            </a:r>
            <a:r>
              <a:rPr kumimoji="1" lang="ja-JP" altLang="en-US" sz="3400" b="1" spc="300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  <a:cs typeface="Arial Unicode MS" panose="020B0604020202020204" pitchFamily="50" charset="-128"/>
              </a:rPr>
              <a:t>スペース</a:t>
            </a:r>
            <a:r>
              <a:rPr kumimoji="1" lang="ja-JP" altLang="en-US" sz="34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  <a:cs typeface="Arial Unicode MS" panose="020B0604020202020204" pitchFamily="50" charset="-128"/>
              </a:rPr>
              <a:t>をとる</a:t>
            </a:r>
            <a:endParaRPr kumimoji="1" lang="en-US" altLang="ja-JP" sz="3400" b="1" spc="300" dirty="0" smtClean="0">
              <a:latin typeface="AR Pゴシック体M" panose="020B0600000000000000" pitchFamily="50" charset="-128"/>
              <a:ea typeface="AR Pゴシック体M" panose="020B0600000000000000" pitchFamily="50" charset="-128"/>
              <a:cs typeface="Arial Unicode MS" panose="020B060402020202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4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  <a:cs typeface="Arial Unicode MS" panose="020B0604020202020204" pitchFamily="50" charset="-128"/>
              </a:rPr>
              <a:t>・ </a:t>
            </a:r>
            <a:r>
              <a:rPr lang="ja-JP" altLang="en-US" sz="3400" b="1" spc="300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  <a:cs typeface="Arial Unicode MS" panose="020B0604020202020204" pitchFamily="50" charset="-128"/>
              </a:rPr>
              <a:t>予約制</a:t>
            </a:r>
            <a:r>
              <a:rPr lang="ja-JP" altLang="en-US" sz="34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  <a:cs typeface="Arial Unicode MS" panose="020B0604020202020204" pitchFamily="50" charset="-128"/>
              </a:rPr>
              <a:t>を利用してゆったりと</a:t>
            </a:r>
            <a:endParaRPr lang="en-US" altLang="ja-JP" sz="3400" b="1" spc="300" dirty="0" smtClean="0">
              <a:latin typeface="AR Pゴシック体M" panose="020B0600000000000000" pitchFamily="50" charset="-128"/>
              <a:ea typeface="AR Pゴシック体M" panose="020B0600000000000000" pitchFamily="50" charset="-128"/>
              <a:cs typeface="Arial Unicode MS" panose="020B060402020202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166764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9001" y="99004"/>
            <a:ext cx="8825658" cy="1219200"/>
          </a:xfrm>
        </p:spPr>
        <p:txBody>
          <a:bodyPr/>
          <a:lstStyle/>
          <a:p>
            <a:r>
              <a:rPr kumimoji="1" lang="ja-JP" altLang="en-US" sz="5400" dirty="0" smtClean="0">
                <a:latin typeface="AR新藝体E" panose="040B0909000000000000" pitchFamily="49" charset="-128"/>
                <a:ea typeface="AR新藝体E" panose="040B0909000000000000" pitchFamily="49" charset="-128"/>
              </a:rPr>
              <a:t>矛盾点</a:t>
            </a:r>
            <a:endParaRPr kumimoji="1" lang="ja-JP" altLang="en-US" sz="5400" dirty="0">
              <a:latin typeface="AR新藝体E" panose="040B0909000000000000" pitchFamily="49" charset="-128"/>
              <a:ea typeface="AR新藝体E" panose="040B0909000000000000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1185200"/>
            <a:ext cx="12361026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40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・ できるだけ</a:t>
            </a:r>
            <a:r>
              <a:rPr kumimoji="1" lang="ja-JP" altLang="en-US" sz="4000" b="1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２ｍ</a:t>
            </a:r>
            <a:r>
              <a:rPr kumimoji="1" lang="ja-JP" altLang="en-US" sz="40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人との間隔を空ける</a:t>
            </a:r>
            <a:endParaRPr lang="en-US" altLang="ja-JP" sz="4000" b="1" dirty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40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↓</a:t>
            </a:r>
            <a:endParaRPr lang="en-US" altLang="ja-JP" sz="4000" b="1" dirty="0" smtClean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40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一番</a:t>
            </a:r>
            <a:r>
              <a:rPr lang="ja-JP" altLang="en-US" sz="4000" b="1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街</a:t>
            </a:r>
            <a:r>
              <a:rPr lang="ja-JP" altLang="en-US" sz="40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の</a:t>
            </a:r>
            <a:r>
              <a:rPr lang="ja-JP" altLang="en-US" sz="4000" b="1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道</a:t>
            </a:r>
            <a:r>
              <a:rPr lang="ja-JP" altLang="en-US" sz="40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が</a:t>
            </a:r>
            <a:r>
              <a:rPr lang="ja-JP" altLang="en-US" sz="4000" b="1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狭い</a:t>
            </a:r>
            <a:endParaRPr lang="en-US" altLang="ja-JP" sz="4000" b="1" dirty="0" smtClean="0">
              <a:solidFill>
                <a:srgbClr val="FFFF00"/>
              </a:solidFill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40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・ 買い物は計画的に素早く済ます </a:t>
            </a:r>
            <a:endParaRPr lang="en-US" altLang="ja-JP" sz="4000" b="1" dirty="0" smtClean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40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↓</a:t>
            </a:r>
            <a:endParaRPr lang="en-US" altLang="ja-JP" sz="4000" b="1" dirty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40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 観光時間の</a:t>
            </a:r>
            <a:r>
              <a:rPr lang="ja-JP" altLang="en-US" sz="4000" b="1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平均時間</a:t>
            </a:r>
            <a:r>
              <a:rPr lang="ja-JP" altLang="en-US" sz="40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が</a:t>
            </a:r>
            <a:r>
              <a:rPr lang="ja-JP" altLang="en-US" sz="4000" b="1" dirty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増加</a:t>
            </a:r>
            <a:r>
              <a:rPr lang="ja-JP" altLang="en-US" sz="4000" b="1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してい</a:t>
            </a:r>
            <a:r>
              <a:rPr lang="ja-JP" altLang="en-US" sz="4000" b="1" dirty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る</a:t>
            </a:r>
            <a:endParaRPr lang="en-US" altLang="ja-JP" sz="4000" b="1" dirty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3200" b="1" dirty="0" smtClean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algn="ctr">
              <a:lnSpc>
                <a:spcPct val="200000"/>
              </a:lnSpc>
            </a:pPr>
            <a:endParaRPr kumimoji="1" lang="en-US" altLang="ja-JP" sz="2500" b="1" i="1" dirty="0" smtClean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algn="ctr">
              <a:lnSpc>
                <a:spcPct val="200000"/>
              </a:lnSpc>
            </a:pPr>
            <a:endParaRPr kumimoji="1" lang="en-US" altLang="ja-JP" sz="2500" b="1" dirty="0" smtClean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algn="ctr">
              <a:lnSpc>
                <a:spcPct val="200000"/>
              </a:lnSpc>
            </a:pPr>
            <a:endParaRPr kumimoji="1" lang="ja-JP" altLang="en-US" sz="2500" b="1" dirty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81" y="1684756"/>
            <a:ext cx="3181399" cy="2120932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7845" y="4226753"/>
            <a:ext cx="3392937" cy="2253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71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40395" y="758792"/>
            <a:ext cx="9603661" cy="1243349"/>
          </a:xfrm>
        </p:spPr>
        <p:txBody>
          <a:bodyPr/>
          <a:lstStyle/>
          <a:p>
            <a:r>
              <a:rPr kumimoji="1" lang="en-US" altLang="ja-JP" sz="4400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 </a:t>
            </a:r>
            <a:r>
              <a:rPr kumimoji="1" lang="ja-JP" altLang="en-US" sz="4400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買い物は計画的に素早く済ませる </a:t>
            </a:r>
            <a:endParaRPr kumimoji="1" lang="ja-JP" altLang="en-US" sz="4400" dirty="0">
              <a:latin typeface="AR P新藝体E" panose="040B0900000000000000" pitchFamily="50" charset="-128"/>
              <a:ea typeface="AR P新藝体E" panose="040B0900000000000000" pitchFamily="50" charset="-128"/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5707824" y="2335836"/>
            <a:ext cx="724930" cy="7496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74570" y="3233248"/>
            <a:ext cx="1113530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観光時間半日（４時間以上）の観光客の割合は</a:t>
            </a:r>
            <a:r>
              <a:rPr lang="ja-JP" altLang="en-US" sz="4000" b="1" dirty="0" err="1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、、、</a:t>
            </a:r>
            <a:endParaRPr lang="en-US" altLang="ja-JP" sz="4000" b="1" dirty="0" smtClean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endParaRPr kumimoji="1" lang="ja-JP" altLang="en-US" sz="2800" b="1" dirty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70275" y="4139445"/>
            <a:ext cx="8200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dirty="0" smtClean="0"/>
              <a:t>５７</a:t>
            </a:r>
            <a:r>
              <a:rPr kumimoji="1" lang="en-US" altLang="ja-JP" sz="4400" dirty="0" smtClean="0"/>
              <a:t>.</a:t>
            </a:r>
            <a:r>
              <a:rPr kumimoji="1" lang="ja-JP" altLang="en-US" sz="4400" dirty="0" smtClean="0"/>
              <a:t>２％ ⇨ </a:t>
            </a:r>
            <a:r>
              <a:rPr lang="ja-JP" altLang="en-US" sz="6000" b="1" dirty="0" smtClean="0">
                <a:solidFill>
                  <a:srgbClr val="FFFF00"/>
                </a:solidFill>
              </a:rPr>
              <a:t>６６</a:t>
            </a:r>
            <a:r>
              <a:rPr lang="en-US" altLang="ja-JP" sz="6000" b="1" dirty="0" smtClean="0">
                <a:solidFill>
                  <a:srgbClr val="FFFF00"/>
                </a:solidFill>
              </a:rPr>
              <a:t>.</a:t>
            </a:r>
            <a:r>
              <a:rPr lang="ja-JP" altLang="en-US" sz="6000" b="1" dirty="0" smtClean="0">
                <a:solidFill>
                  <a:srgbClr val="FFFF00"/>
                </a:solidFill>
              </a:rPr>
              <a:t>８</a:t>
            </a:r>
            <a:r>
              <a:rPr lang="ja-JP" altLang="en-US" sz="6000" b="1" dirty="0">
                <a:solidFill>
                  <a:srgbClr val="FFFF00"/>
                </a:solidFill>
              </a:rPr>
              <a:t>％</a:t>
            </a:r>
            <a:endParaRPr kumimoji="1" lang="en-US" altLang="ja-JP" sz="6000" b="1" dirty="0" smtClean="0">
              <a:solidFill>
                <a:srgbClr val="FFFF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52284" y="5353419"/>
            <a:ext cx="8295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約１０％</a:t>
            </a:r>
            <a:r>
              <a:rPr kumimoji="1" lang="ja-JP" altLang="en-US" sz="40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増加してしまっている・・・</a:t>
            </a:r>
            <a:endParaRPr kumimoji="1" lang="ja-JP" altLang="en-US" sz="4000" b="1" dirty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400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2488" y="572455"/>
            <a:ext cx="8825658" cy="831457"/>
          </a:xfrm>
        </p:spPr>
        <p:txBody>
          <a:bodyPr/>
          <a:lstStyle/>
          <a:p>
            <a:r>
              <a:rPr lang="ja-JP" altLang="en-US" sz="6000" b="1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なぜ</a:t>
            </a:r>
            <a:r>
              <a:rPr lang="ja-JP" altLang="en-US" sz="6000" b="1" dirty="0" err="1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．．．．．</a:t>
            </a:r>
            <a:r>
              <a:rPr lang="ja-JP" altLang="en-US" sz="6000" b="1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？</a:t>
            </a:r>
            <a:endParaRPr kumimoji="1" lang="ja-JP" altLang="en-US" sz="6000" b="1" dirty="0">
              <a:latin typeface="AR P新藝体E" panose="040B0900000000000000" pitchFamily="50" charset="-128"/>
              <a:ea typeface="AR P新藝体E" panose="040B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67943" y="1852799"/>
            <a:ext cx="1049530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44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川越は開店時間が</a:t>
            </a:r>
            <a:r>
              <a:rPr lang="ja-JP" altLang="en-US" sz="4400" b="1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１０：００</a:t>
            </a:r>
            <a:r>
              <a:rPr lang="ja-JP" altLang="en-US" sz="44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のお店が多く、</a:t>
            </a:r>
            <a:endParaRPr lang="en-US" altLang="ja-JP" sz="4400" b="1" dirty="0" smtClean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algn="ctr"/>
            <a:r>
              <a:rPr lang="ja-JP" altLang="en-US" sz="44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たくさんの</a:t>
            </a:r>
            <a:r>
              <a:rPr lang="ja-JP" altLang="en-US" sz="4400" b="1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観光客</a:t>
            </a:r>
            <a:r>
              <a:rPr lang="ja-JP" altLang="en-US" sz="44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が１０：００を目指し訪問する。</a:t>
            </a:r>
            <a:endParaRPr lang="en-US" altLang="ja-JP" sz="4400" b="1" dirty="0" smtClean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40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↓</a:t>
            </a:r>
            <a:endParaRPr lang="en-US" altLang="ja-JP" sz="4000" b="1" dirty="0" smtClean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4800" b="1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訪問時間の</a:t>
            </a:r>
            <a:r>
              <a:rPr lang="ja-JP" altLang="en-US" sz="4800" b="1" dirty="0" smtClean="0">
                <a:solidFill>
                  <a:srgbClr val="FFFF00"/>
                </a:solidFill>
                <a:latin typeface="AR P新藝体E" panose="040B0900000000000000" pitchFamily="50" charset="-128"/>
                <a:ea typeface="AR P新藝体E" panose="040B0900000000000000" pitchFamily="50" charset="-128"/>
              </a:rPr>
              <a:t>分散</a:t>
            </a:r>
            <a:r>
              <a:rPr lang="ja-JP" altLang="en-US" sz="4800" b="1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が出来ていない</a:t>
            </a:r>
            <a:endParaRPr lang="en-US" altLang="ja-JP" sz="4800" b="1" dirty="0" smtClean="0">
              <a:latin typeface="AR P新藝体E" panose="040B0900000000000000" pitchFamily="50" charset="-128"/>
              <a:ea typeface="AR P新藝体E" panose="04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514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946367"/>
            <a:ext cx="12192000" cy="2004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4400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訪問時間の</a:t>
            </a:r>
            <a:r>
              <a:rPr kumimoji="1" lang="ja-JP" altLang="en-US" sz="4400" dirty="0" smtClean="0">
                <a:solidFill>
                  <a:srgbClr val="FFFF00"/>
                </a:solidFill>
                <a:latin typeface="AR P新藝体E" panose="040B0900000000000000" pitchFamily="50" charset="-128"/>
                <a:ea typeface="AR P新藝体E" panose="040B0900000000000000" pitchFamily="50" charset="-128"/>
              </a:rPr>
              <a:t>分散</a:t>
            </a:r>
            <a:r>
              <a:rPr kumimoji="1" lang="ja-JP" altLang="en-US" sz="4400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が出来ていない</a:t>
            </a:r>
            <a:endParaRPr kumimoji="1" lang="en-US" altLang="ja-JP" sz="4400" dirty="0" smtClean="0">
              <a:latin typeface="AR P新藝体E" panose="040B0900000000000000" pitchFamily="50" charset="-128"/>
              <a:ea typeface="AR P新藝体E" panose="040B09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4400" dirty="0">
                <a:latin typeface="AR P新藝体E" panose="040B0900000000000000" pitchFamily="50" charset="-128"/>
                <a:ea typeface="AR P新藝体E" panose="040B0900000000000000" pitchFamily="50" charset="-128"/>
              </a:rPr>
              <a:t>↓</a:t>
            </a:r>
            <a:endParaRPr kumimoji="1" lang="ja-JP" altLang="en-US" sz="4400" dirty="0">
              <a:latin typeface="AR P新藝体E" panose="040B0900000000000000" pitchFamily="50" charset="-128"/>
              <a:ea typeface="AR P新藝体E" panose="040B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-2771" y="2951018"/>
            <a:ext cx="1219477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4400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同じ</a:t>
            </a:r>
            <a:r>
              <a:rPr lang="ja-JP" altLang="en-US" sz="4400" dirty="0">
                <a:latin typeface="AR P新藝体E" panose="040B0900000000000000" pitchFamily="50" charset="-128"/>
                <a:ea typeface="AR P新藝体E" panose="040B0900000000000000" pitchFamily="50" charset="-128"/>
              </a:rPr>
              <a:t>時間</a:t>
            </a:r>
            <a:r>
              <a:rPr lang="ja-JP" altLang="en-US" sz="4400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に観光客が</a:t>
            </a:r>
            <a:r>
              <a:rPr lang="ja-JP" altLang="en-US" sz="4400" dirty="0" smtClean="0">
                <a:solidFill>
                  <a:srgbClr val="FFFF00"/>
                </a:solidFill>
                <a:latin typeface="AR P新藝体E" panose="040B0900000000000000" pitchFamily="50" charset="-128"/>
                <a:ea typeface="AR P新藝体E" panose="040B0900000000000000" pitchFamily="50" charset="-128"/>
              </a:rPr>
              <a:t>集中</a:t>
            </a:r>
            <a:r>
              <a:rPr lang="ja-JP" altLang="en-US" sz="4400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してしまう</a:t>
            </a:r>
            <a:endParaRPr lang="en-US" altLang="ja-JP" sz="4400" dirty="0" smtClean="0">
              <a:latin typeface="AR P新藝体E" panose="040B0900000000000000" pitchFamily="50" charset="-128"/>
              <a:ea typeface="AR P新藝体E" panose="040B09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4400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↓</a:t>
            </a:r>
            <a:endParaRPr kumimoji="1" lang="en-US" altLang="ja-JP" sz="4400" dirty="0" smtClean="0">
              <a:latin typeface="AR P新藝体E" panose="040B0900000000000000" pitchFamily="50" charset="-128"/>
              <a:ea typeface="AR P新藝体E" panose="040B09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4400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店内が</a:t>
            </a:r>
            <a:r>
              <a:rPr kumimoji="1" lang="ja-JP" altLang="en-US" sz="4400" dirty="0" smtClean="0">
                <a:solidFill>
                  <a:srgbClr val="FFFF00"/>
                </a:solidFill>
                <a:latin typeface="AR P新藝体E" panose="040B0900000000000000" pitchFamily="50" charset="-128"/>
                <a:ea typeface="AR P新藝体E" panose="040B0900000000000000" pitchFamily="50" charset="-128"/>
              </a:rPr>
              <a:t>混雑</a:t>
            </a:r>
            <a:r>
              <a:rPr kumimoji="1" lang="ja-JP" altLang="en-US" sz="4400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し、お会計に時間が</a:t>
            </a:r>
            <a:r>
              <a:rPr kumimoji="1" lang="ja-JP" altLang="en-US" sz="4400" dirty="0" smtClean="0">
                <a:solidFill>
                  <a:srgbClr val="FFFF00"/>
                </a:solidFill>
                <a:latin typeface="AR P新藝体E" panose="040B0900000000000000" pitchFamily="50" charset="-128"/>
                <a:ea typeface="AR P新藝体E" panose="040B0900000000000000" pitchFamily="50" charset="-128"/>
              </a:rPr>
              <a:t>かかってしまう</a:t>
            </a:r>
            <a:endParaRPr kumimoji="1" lang="ja-JP" altLang="en-US" sz="4400" dirty="0">
              <a:solidFill>
                <a:srgbClr val="FFFF00"/>
              </a:solidFill>
              <a:latin typeface="AR P新藝体E" panose="040B0900000000000000" pitchFamily="50" charset="-128"/>
              <a:ea typeface="AR P新藝体E" panose="04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391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1886988"/>
            <a:ext cx="121919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観光時間が半日以上の観光客の割合が</a:t>
            </a:r>
            <a:r>
              <a:rPr kumimoji="1" lang="ja-JP" altLang="en-US" sz="4800" dirty="0" err="1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、、、</a:t>
            </a:r>
            <a:endParaRPr kumimoji="1" lang="en-US" altLang="ja-JP" sz="4800" dirty="0" smtClean="0">
              <a:latin typeface="AR P新藝体E" panose="040B0900000000000000" pitchFamily="50" charset="-128"/>
              <a:ea typeface="AR P新藝体E" panose="040B0900000000000000" pitchFamily="50" charset="-128"/>
            </a:endParaRPr>
          </a:p>
          <a:p>
            <a:endParaRPr lang="en-US" altLang="ja-JP" sz="7200" dirty="0">
              <a:latin typeface="AR P新藝体E" panose="040B0900000000000000" pitchFamily="50" charset="-128"/>
              <a:ea typeface="AR P新藝体E" panose="040B0900000000000000" pitchFamily="50" charset="-128"/>
            </a:endParaRPr>
          </a:p>
          <a:p>
            <a:pPr algn="ctr"/>
            <a:r>
              <a:rPr kumimoji="1" lang="ja-JP" altLang="en-US" sz="7200" dirty="0" smtClean="0">
                <a:solidFill>
                  <a:srgbClr val="FFFF00"/>
                </a:solidFill>
                <a:latin typeface="AR P新藝体E" panose="040B0900000000000000" pitchFamily="50" charset="-128"/>
                <a:ea typeface="AR P新藝体E" panose="040B0900000000000000" pitchFamily="50" charset="-128"/>
              </a:rPr>
              <a:t>増加</a:t>
            </a:r>
            <a:r>
              <a:rPr kumimoji="1" lang="ja-JP" altLang="en-US" sz="7200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してしまっている！</a:t>
            </a:r>
            <a:endParaRPr kumimoji="1" lang="ja-JP" altLang="en-US" sz="7200" dirty="0">
              <a:latin typeface="AR P新藝体E" panose="040B0900000000000000" pitchFamily="50" charset="-128"/>
              <a:ea typeface="AR P新藝体E" panose="04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06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338" y="134763"/>
            <a:ext cx="8825658" cy="1237735"/>
          </a:xfrm>
        </p:spPr>
        <p:txBody>
          <a:bodyPr/>
          <a:lstStyle/>
          <a:p>
            <a:r>
              <a:rPr kumimoji="1" lang="ja-JP" altLang="en-US" sz="6000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解決策</a:t>
            </a:r>
            <a:endParaRPr kumimoji="1" lang="ja-JP" altLang="en-US" sz="6000" dirty="0">
              <a:latin typeface="AR P新藝体E" panose="040B0900000000000000" pitchFamily="50" charset="-128"/>
              <a:ea typeface="AR P新藝体E" panose="040B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47909" y="1148054"/>
            <a:ext cx="1054013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4000" b="1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川越に並ぶお店で協力し、</a:t>
            </a:r>
            <a:endParaRPr lang="en-US" altLang="ja-JP" sz="4000" b="1" dirty="0" smtClean="0">
              <a:latin typeface="AR P新藝体E" panose="040B0900000000000000" pitchFamily="50" charset="-128"/>
              <a:ea typeface="AR P新藝体E" panose="040B09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4000" b="1" dirty="0" smtClean="0">
                <a:solidFill>
                  <a:srgbClr val="FFFF00"/>
                </a:solidFill>
                <a:latin typeface="AR P新藝体E" panose="040B0900000000000000" pitchFamily="50" charset="-128"/>
                <a:ea typeface="AR P新藝体E" panose="040B0900000000000000" pitchFamily="50" charset="-128"/>
              </a:rPr>
              <a:t>開店時間</a:t>
            </a:r>
            <a:r>
              <a:rPr lang="ja-JP" altLang="en-US" sz="4000" b="1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をずらし訪問時間の</a:t>
            </a:r>
            <a:r>
              <a:rPr lang="ja-JP" altLang="en-US" sz="4000" b="1" dirty="0" smtClean="0">
                <a:solidFill>
                  <a:srgbClr val="FFFF00"/>
                </a:solidFill>
                <a:latin typeface="AR P新藝体E" panose="040B0900000000000000" pitchFamily="50" charset="-128"/>
                <a:ea typeface="AR P新藝体E" panose="040B0900000000000000" pitchFamily="50" charset="-128"/>
              </a:rPr>
              <a:t>分散</a:t>
            </a:r>
            <a:r>
              <a:rPr lang="ja-JP" altLang="en-US" sz="4000" b="1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を目指す。</a:t>
            </a:r>
            <a:endParaRPr lang="en-US" altLang="ja-JP" sz="4000" b="1" dirty="0" smtClean="0">
              <a:latin typeface="AR P新藝体E" panose="040B0900000000000000" pitchFamily="50" charset="-128"/>
              <a:ea typeface="AR P新藝体E" panose="040B09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4400" b="1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↓</a:t>
            </a:r>
            <a:endParaRPr lang="en-US" altLang="ja-JP" sz="4400" b="1" dirty="0" smtClean="0">
              <a:latin typeface="AR P新藝体E" panose="040B0900000000000000" pitchFamily="50" charset="-128"/>
              <a:ea typeface="AR P新藝体E" panose="040B09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36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その</a:t>
            </a:r>
            <a:r>
              <a:rPr lang="ja-JP" altLang="en-US" sz="3600" b="1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時期</a:t>
            </a:r>
            <a:r>
              <a:rPr lang="ja-JP" altLang="en-US" sz="36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の</a:t>
            </a:r>
            <a:r>
              <a:rPr lang="ja-JP" altLang="en-US" sz="3600" b="1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トレンド</a:t>
            </a:r>
            <a:r>
              <a:rPr lang="ja-JP" altLang="en-US" sz="36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に合わせて</a:t>
            </a:r>
            <a:r>
              <a:rPr lang="ja-JP" altLang="en-US" sz="3600" b="1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営業時間</a:t>
            </a:r>
            <a:r>
              <a:rPr lang="ja-JP" altLang="en-US" sz="36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に差が出ないよう開店時間をずらし</a:t>
            </a:r>
            <a:r>
              <a:rPr lang="ja-JP" altLang="en-US" sz="3600" b="1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、</a:t>
            </a:r>
            <a:r>
              <a:rPr lang="ja-JP" altLang="en-US" sz="36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人の流れを変えることで</a:t>
            </a:r>
            <a:endParaRPr lang="en-US" altLang="ja-JP" sz="3600" b="1" dirty="0" smtClean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36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「</a:t>
            </a:r>
            <a:r>
              <a:rPr lang="ja-JP" altLang="en-US" sz="3600" b="1" dirty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密</a:t>
            </a:r>
            <a:r>
              <a:rPr lang="ja-JP" altLang="en-US" sz="36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」が避けられ店側も合理的に営業できる。</a:t>
            </a:r>
            <a:endParaRPr lang="en-US" altLang="ja-JP" sz="3600" b="1" dirty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211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9207" y="497677"/>
            <a:ext cx="8825658" cy="965887"/>
          </a:xfrm>
        </p:spPr>
        <p:txBody>
          <a:bodyPr/>
          <a:lstStyle/>
          <a:p>
            <a:r>
              <a:rPr kumimoji="1" lang="ja-JP" altLang="en-US" sz="5400" dirty="0" smtClean="0">
                <a:latin typeface="AR P新藝体E" panose="040B0900000000000000" pitchFamily="50" charset="-128"/>
                <a:ea typeface="AR P新藝体E" panose="040B0900000000000000" pitchFamily="50" charset="-128"/>
              </a:rPr>
              <a:t>その他の矛盾点の解決策</a:t>
            </a:r>
            <a:endParaRPr kumimoji="1" lang="ja-JP" altLang="en-US" sz="5400" dirty="0">
              <a:latin typeface="AR P新藝体E" panose="040B0900000000000000" pitchFamily="50" charset="-128"/>
              <a:ea typeface="AR P新藝体E" panose="040B09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02158" y="1845949"/>
            <a:ext cx="1178984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・ 人と人との間隔の呼びかけや交通の</a:t>
            </a:r>
            <a:r>
              <a:rPr lang="ja-JP" altLang="en-US" sz="3200" b="1" spc="300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ルール</a:t>
            </a:r>
            <a:r>
              <a:rPr lang="ja-JP" altLang="en-US" sz="32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を決める</a:t>
            </a:r>
            <a:endParaRPr lang="en-US" altLang="ja-JP" sz="3200" b="1" spc="300" dirty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r>
              <a:rPr lang="ja-JP" altLang="en-US" sz="3200" b="1" spc="300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　</a:t>
            </a:r>
            <a:r>
              <a:rPr lang="ja-JP" altLang="en-US" sz="32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　　　　　　　　　　　　　　　（右側通行など）</a:t>
            </a:r>
            <a:endParaRPr lang="en-US" altLang="ja-JP" sz="3200" b="1" spc="300" dirty="0" smtClean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32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・ 循環バスの本数を</a:t>
            </a:r>
            <a:r>
              <a:rPr kumimoji="1" lang="ja-JP" altLang="en-US" sz="3200" b="1" spc="300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増やし</a:t>
            </a:r>
            <a:r>
              <a:rPr kumimoji="1" lang="ja-JP" altLang="en-US" sz="32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、一席ずつ空けて距離をとる。</a:t>
            </a:r>
            <a:endParaRPr kumimoji="1" lang="en-US" altLang="ja-JP" sz="3200" b="1" spc="300" dirty="0" smtClean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32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・</a:t>
            </a:r>
            <a:r>
              <a:rPr kumimoji="1" lang="ja-JP" altLang="en-US" sz="32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 </a:t>
            </a:r>
            <a:r>
              <a:rPr lang="ja-JP" altLang="en-US" sz="32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入場制限状態を観光客がいつどこにいても確認できるように</a:t>
            </a:r>
            <a:endParaRPr lang="en-US" altLang="ja-JP" sz="3200" b="1" spc="300" dirty="0" smtClean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32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　</a:t>
            </a:r>
            <a:r>
              <a:rPr kumimoji="1" lang="ja-JP" altLang="en-US" sz="32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観光用の</a:t>
            </a:r>
            <a:r>
              <a:rPr kumimoji="1" lang="ja-JP" altLang="en-US" sz="3200" b="1" spc="300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アプリケーション</a:t>
            </a:r>
            <a:r>
              <a:rPr kumimoji="1" lang="ja-JP" altLang="en-US" sz="32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を使う。（作る）</a:t>
            </a:r>
            <a:endParaRPr lang="en-US" altLang="ja-JP" sz="3200" b="1" spc="300" dirty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32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・ </a:t>
            </a:r>
            <a:r>
              <a:rPr kumimoji="1" lang="ja-JP" altLang="en-US" sz="3200" b="1" spc="300" dirty="0" smtClean="0">
                <a:solidFill>
                  <a:srgbClr val="FFFF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入場制限</a:t>
            </a:r>
            <a:r>
              <a:rPr kumimoji="1" lang="ja-JP" altLang="en-US" sz="3200" b="1" spc="3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を設ける。</a:t>
            </a:r>
            <a:endParaRPr kumimoji="1" lang="en-US" altLang="ja-JP" sz="3200" b="1" spc="300" dirty="0" smtClean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521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イオン">
  <a:themeElements>
    <a:clrScheme name="グレースケール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TM02900720[[fn=インテグラル]]</Template>
  <TotalTime>399</TotalTime>
  <Words>382</Words>
  <Application>Microsoft Office PowerPoint</Application>
  <PresentationFormat>ユーザー設定</PresentationFormat>
  <Paragraphs>58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12" baseType="lpstr">
      <vt:lpstr>HDOfficeLightV0</vt:lpstr>
      <vt:lpstr>イオン</vt:lpstr>
      <vt:lpstr>私たちに求められている新しい生活様式 </vt:lpstr>
      <vt:lpstr>新しい生活様式</vt:lpstr>
      <vt:lpstr>矛盾点</vt:lpstr>
      <vt:lpstr> 買い物は計画的に素早く済ませる </vt:lpstr>
      <vt:lpstr>なぜ．．．．．？</vt:lpstr>
      <vt:lpstr>PowerPoint プレゼンテーション</vt:lpstr>
      <vt:lpstr>PowerPoint プレゼンテーション</vt:lpstr>
      <vt:lpstr>解決策</vt:lpstr>
      <vt:lpstr>その他の矛盾点の解決策</vt:lpstr>
      <vt:lpstr> 効果・まとめ</vt:lpstr>
    </vt:vector>
  </TitlesOfParts>
  <Company>埼玉県教育委員会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私たちに求められている新しい生活様式 ～withコロナでのこれからの観光</dc:title>
  <dc:creator>田中　美優</dc:creator>
  <cp:lastModifiedBy>Microsoft</cp:lastModifiedBy>
  <cp:revision>43</cp:revision>
  <dcterms:created xsi:type="dcterms:W3CDTF">2020-07-02T03:48:37Z</dcterms:created>
  <dcterms:modified xsi:type="dcterms:W3CDTF">2020-07-29T18:49:34Z</dcterms:modified>
</cp:coreProperties>
</file>