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5" r:id="rId1"/>
    <p:sldMasterId id="2147484074" r:id="rId2"/>
  </p:sldMasterIdLst>
  <p:sldIdLst>
    <p:sldId id="256" r:id="rId3"/>
    <p:sldId id="257" r:id="rId4"/>
    <p:sldId id="259" r:id="rId5"/>
    <p:sldId id="258" r:id="rId6"/>
    <p:sldId id="260" r:id="rId7"/>
    <p:sldId id="264" r:id="rId8"/>
    <p:sldId id="265" r:id="rId9"/>
    <p:sldId id="261" r:id="rId10"/>
    <p:sldId id="262" r:id="rId11"/>
    <p:sldId id="263" r:id="rId1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田中　美優" initials="田中　美優" lastIdx="2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838" autoAdjust="0"/>
    <p:restoredTop sz="94660"/>
  </p:normalViewPr>
  <p:slideViewPr>
    <p:cSldViewPr snapToGrid="0">
      <p:cViewPr>
        <p:scale>
          <a:sx n="76" d="100"/>
          <a:sy n="76" d="100"/>
        </p:scale>
        <p:origin x="-420" y="-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commentAuthors" Target="commentAuthor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0-07-02T13:42:03.698" idx="2">
    <p:pos x="10" y="10"/>
    <p:text/>
    <p:extLst>
      <p:ext uri="{C676402C-5697-4E1C-873F-D02D1690AC5C}">
        <p15:threadingInfo xmlns:p15="http://schemas.microsoft.com/office/powerpoint/2012/main" timeZoneBias="-540"/>
      </p:ext>
    </p:extLst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C0E87-BD67-418D-A2D1-DDE283ACD4CB}" type="datetimeFigureOut">
              <a:rPr kumimoji="1" lang="ja-JP" altLang="en-US" smtClean="0"/>
              <a:t>2020/7/30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CE9E9-3860-4748-8FE7-AD6D9BE844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535056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C0E87-BD67-418D-A2D1-DDE283ACD4CB}" type="datetimeFigureOut">
              <a:rPr kumimoji="1" lang="ja-JP" altLang="en-US" smtClean="0"/>
              <a:t>2020/7/30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CE9E9-3860-4748-8FE7-AD6D9BE844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723587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C0E87-BD67-418D-A2D1-DDE283ACD4CB}" type="datetimeFigureOut">
              <a:rPr kumimoji="1" lang="ja-JP" altLang="en-US" smtClean="0"/>
              <a:t>2020/7/30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CE9E9-3860-4748-8FE7-AD6D9BE844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763375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C0E87-BD67-418D-A2D1-DDE283ACD4CB}" type="datetimeFigureOut">
              <a:rPr kumimoji="1" lang="ja-JP" altLang="en-US" smtClean="0"/>
              <a:t>2020/7/30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CE9E9-3860-4748-8FE7-AD6D9BE844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38600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C0E87-BD67-418D-A2D1-DDE283ACD4CB}" type="datetimeFigureOut">
              <a:rPr kumimoji="1" lang="ja-JP" altLang="en-US" smtClean="0"/>
              <a:t>2020/7/30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CE9E9-3860-4748-8FE7-AD6D9BE844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972241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C0E87-BD67-418D-A2D1-DDE283ACD4CB}" type="datetimeFigureOut">
              <a:rPr kumimoji="1" lang="ja-JP" altLang="en-US" smtClean="0"/>
              <a:t>2020/7/30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CE9E9-3860-4748-8FE7-AD6D9BE844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170842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C0E87-BD67-418D-A2D1-DDE283ACD4CB}" type="datetimeFigureOut">
              <a:rPr kumimoji="1" lang="ja-JP" altLang="en-US" smtClean="0"/>
              <a:t>2020/7/30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CE9E9-3860-4748-8FE7-AD6D9BE844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97688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C0E87-BD67-418D-A2D1-DDE283ACD4CB}" type="datetimeFigureOut">
              <a:rPr kumimoji="1" lang="ja-JP" altLang="en-US" smtClean="0"/>
              <a:t>2020/7/30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CE9E9-3860-4748-8FE7-AD6D9BE844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31370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C0E87-BD67-418D-A2D1-DDE283ACD4CB}" type="datetimeFigureOut">
              <a:rPr kumimoji="1" lang="ja-JP" altLang="en-US" smtClean="0"/>
              <a:t>2020/7/30</a:t>
            </a:fld>
            <a:endParaRPr kumimoji="1" lang="ja-JP" alt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CE9E9-3860-4748-8FE7-AD6D9BE844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3381107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C0E87-BD67-418D-A2D1-DDE283ACD4CB}" type="datetimeFigureOut">
              <a:rPr kumimoji="1" lang="ja-JP" altLang="en-US" smtClean="0"/>
              <a:t>2020/7/30</a:t>
            </a:fld>
            <a:endParaRPr kumimoji="1" lang="ja-JP" alt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CE9E9-3860-4748-8FE7-AD6D9BE844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583306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C0E87-BD67-418D-A2D1-DDE283ACD4CB}" type="datetimeFigureOut">
              <a:rPr kumimoji="1" lang="ja-JP" altLang="en-US" smtClean="0"/>
              <a:t>2020/7/30</a:t>
            </a:fld>
            <a:endParaRPr kumimoji="1" lang="ja-JP" alt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CE9E9-3860-4748-8FE7-AD6D9BE844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09020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C0E87-BD67-418D-A2D1-DDE283ACD4CB}" type="datetimeFigureOut">
              <a:rPr kumimoji="1" lang="ja-JP" altLang="en-US" smtClean="0"/>
              <a:t>2020/7/30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CE9E9-3860-4748-8FE7-AD6D9BE844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57474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C0E87-BD67-418D-A2D1-DDE283ACD4CB}" type="datetimeFigureOut">
              <a:rPr kumimoji="1" lang="ja-JP" altLang="en-US" smtClean="0"/>
              <a:t>2020/7/30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CE9E9-3860-4748-8FE7-AD6D9BE844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6700205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パノラマ写真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C0E87-BD67-418D-A2D1-DDE283ACD4CB}" type="datetimeFigureOut">
              <a:rPr kumimoji="1" lang="ja-JP" altLang="en-US" smtClean="0"/>
              <a:t>2020/7/30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CE9E9-3860-4748-8FE7-AD6D9BE844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75361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とキャプ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C0E87-BD67-418D-A2D1-DDE283ACD4CB}" type="datetimeFigureOut">
              <a:rPr kumimoji="1" lang="ja-JP" altLang="en-US" smtClean="0"/>
              <a:t>2020/7/30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CE9E9-3860-4748-8FE7-AD6D9BE844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122651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ja-JP" altLang="en-US" smtClean="0"/>
              <a:t>マスター テキストの書式設定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C0E87-BD67-418D-A2D1-DDE283ACD4CB}" type="datetimeFigureOut">
              <a:rPr kumimoji="1" lang="ja-JP" altLang="en-US" smtClean="0"/>
              <a:t>2020/7/30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CE9E9-3860-4748-8FE7-AD6D9BE8449D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6537385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C0E87-BD67-418D-A2D1-DDE283ACD4CB}" type="datetimeFigureOut">
              <a:rPr kumimoji="1" lang="ja-JP" altLang="en-US" smtClean="0"/>
              <a:t>2020/7/30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CE9E9-3860-4748-8FE7-AD6D9BE844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693498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C0E87-BD67-418D-A2D1-DDE283ACD4CB}" type="datetimeFigureOut">
              <a:rPr kumimoji="1" lang="ja-JP" altLang="en-US" smtClean="0"/>
              <a:t>2020/7/30</a:t>
            </a:fld>
            <a:endParaRPr kumimoji="1" lang="ja-JP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CE9E9-3860-4748-8FE7-AD6D9BE844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8614630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つの画像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C0E87-BD67-418D-A2D1-DDE283ACD4CB}" type="datetimeFigureOut">
              <a:rPr kumimoji="1" lang="ja-JP" altLang="en-US" smtClean="0"/>
              <a:t>2020/7/30</a:t>
            </a:fld>
            <a:endParaRPr kumimoji="1" lang="ja-JP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CE9E9-3860-4748-8FE7-AD6D9BE844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4084082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C0E87-BD67-418D-A2D1-DDE283ACD4CB}" type="datetimeFigureOut">
              <a:rPr kumimoji="1" lang="ja-JP" altLang="en-US" smtClean="0"/>
              <a:t>2020/7/30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CE9E9-3860-4748-8FE7-AD6D9BE844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63013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C0E87-BD67-418D-A2D1-DDE283ACD4CB}" type="datetimeFigureOut">
              <a:rPr kumimoji="1" lang="ja-JP" altLang="en-US" smtClean="0"/>
              <a:t>2020/7/30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CE9E9-3860-4748-8FE7-AD6D9BE844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285773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C0E87-BD67-418D-A2D1-DDE283ACD4CB}" type="datetimeFigureOut">
              <a:rPr kumimoji="1" lang="ja-JP" altLang="en-US" smtClean="0"/>
              <a:t>2020/7/30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CE9E9-3860-4748-8FE7-AD6D9BE844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146169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C0E87-BD67-418D-A2D1-DDE283ACD4CB}" type="datetimeFigureOut">
              <a:rPr kumimoji="1" lang="ja-JP" altLang="en-US" smtClean="0"/>
              <a:t>2020/7/30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CE9E9-3860-4748-8FE7-AD6D9BE844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742161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C0E87-BD67-418D-A2D1-DDE283ACD4CB}" type="datetimeFigureOut">
              <a:rPr kumimoji="1" lang="ja-JP" altLang="en-US" smtClean="0"/>
              <a:t>2020/7/30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CE9E9-3860-4748-8FE7-AD6D9BE8449D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59446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C0E87-BD67-418D-A2D1-DDE283ACD4CB}" type="datetimeFigureOut">
              <a:rPr kumimoji="1" lang="ja-JP" altLang="en-US" smtClean="0"/>
              <a:t>2020/7/30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CE9E9-3860-4748-8FE7-AD6D9BE8449D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43817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C0E87-BD67-418D-A2D1-DDE283ACD4CB}" type="datetimeFigureOut">
              <a:rPr kumimoji="1" lang="ja-JP" altLang="en-US" smtClean="0"/>
              <a:t>2020/7/30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CE9E9-3860-4748-8FE7-AD6D9BE844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998097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C0E87-BD67-418D-A2D1-DDE283ACD4CB}" type="datetimeFigureOut">
              <a:rPr kumimoji="1" lang="ja-JP" altLang="en-US" smtClean="0"/>
              <a:t>2020/7/30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CE9E9-3860-4748-8FE7-AD6D9BE844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558723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C0E87-BD67-418D-A2D1-DDE283ACD4CB}" type="datetimeFigureOut">
              <a:rPr kumimoji="1" lang="ja-JP" altLang="en-US" smtClean="0"/>
              <a:t>2020/7/30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CE9E9-3860-4748-8FE7-AD6D9BE844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765781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C13C0E87-BD67-418D-A2D1-DDE283ACD4CB}" type="datetimeFigureOut">
              <a:rPr kumimoji="1" lang="ja-JP" altLang="en-US" smtClean="0"/>
              <a:t>2020/7/30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2CE9E9-3860-4748-8FE7-AD6D9BE844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5262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46" r:id="rId1"/>
    <p:sldLayoutId id="2147483947" r:id="rId2"/>
    <p:sldLayoutId id="2147483948" r:id="rId3"/>
    <p:sldLayoutId id="2147483949" r:id="rId4"/>
    <p:sldLayoutId id="2147483950" r:id="rId5"/>
    <p:sldLayoutId id="2147483951" r:id="rId6"/>
    <p:sldLayoutId id="2147483952" r:id="rId7"/>
    <p:sldLayoutId id="2147483953" r:id="rId8"/>
    <p:sldLayoutId id="2147483954" r:id="rId9"/>
    <p:sldLayoutId id="2147483955" r:id="rId10"/>
    <p:sldLayoutId id="214748395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C13C0E87-BD67-418D-A2D1-DDE283ACD4CB}" type="datetimeFigureOut">
              <a:rPr kumimoji="1" lang="ja-JP" altLang="en-US" smtClean="0"/>
              <a:t>2020/7/30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2CE9E9-3860-4748-8FE7-AD6D9BE844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245993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075" r:id="rId1"/>
    <p:sldLayoutId id="2147484076" r:id="rId2"/>
    <p:sldLayoutId id="2147484077" r:id="rId3"/>
    <p:sldLayoutId id="2147484078" r:id="rId4"/>
    <p:sldLayoutId id="2147484079" r:id="rId5"/>
    <p:sldLayoutId id="2147484080" r:id="rId6"/>
    <p:sldLayoutId id="2147484081" r:id="rId7"/>
    <p:sldLayoutId id="2147484082" r:id="rId8"/>
    <p:sldLayoutId id="2147484083" r:id="rId9"/>
    <p:sldLayoutId id="2147484084" r:id="rId10"/>
    <p:sldLayoutId id="2147484085" r:id="rId11"/>
    <p:sldLayoutId id="2147484086" r:id="rId12"/>
    <p:sldLayoutId id="2147484087" r:id="rId13"/>
    <p:sldLayoutId id="2147484088" r:id="rId14"/>
    <p:sldLayoutId id="2147484089" r:id="rId15"/>
    <p:sldLayoutId id="2147484090" r:id="rId16"/>
    <p:sldLayoutId id="2147484091" r:id="rId17"/>
  </p:sldLayoutIdLst>
  <p:txStyles>
    <p:titleStyle>
      <a:lvl1pPr algn="l" defTabSz="457200" rtl="0" eaLnBrk="1" latinLnBrk="0" hangingPunct="1">
        <a:spcBef>
          <a:spcPct val="0"/>
        </a:spcBef>
        <a:buNone/>
        <a:defRPr kumimoji="1"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Relationship Id="rId4" Type="http://schemas.openxmlformats.org/officeDocument/2006/relationships/comments" Target="../comments/commen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634562" y="581025"/>
            <a:ext cx="9563099" cy="2858499"/>
          </a:xfrm>
        </p:spPr>
        <p:txBody>
          <a:bodyPr/>
          <a:lstStyle/>
          <a:p>
            <a:pPr algn="just"/>
            <a:r>
              <a:rPr lang="ja-JP" altLang="en-US" sz="4000" dirty="0">
                <a:latin typeface="AR P新藝体E" panose="040B0900000000000000" pitchFamily="50" charset="-128"/>
                <a:ea typeface="AR P新藝体E" panose="040B0900000000000000" pitchFamily="50" charset="-128"/>
              </a:rPr>
              <a:t>私</a:t>
            </a:r>
            <a:r>
              <a:rPr lang="ja-JP" altLang="en-US" sz="4000" dirty="0" smtClean="0">
                <a:latin typeface="AR P新藝体E" panose="040B0900000000000000" pitchFamily="50" charset="-128"/>
                <a:ea typeface="AR P新藝体E" panose="040B0900000000000000" pitchFamily="50" charset="-128"/>
              </a:rPr>
              <a:t>たちに求められている新しい生活様式</a:t>
            </a:r>
            <a:r>
              <a:rPr lang="en-US" altLang="ja-JP" sz="4000" dirty="0" smtClean="0">
                <a:latin typeface="AR P新藝体E" panose="040B0900000000000000" pitchFamily="50" charset="-128"/>
                <a:ea typeface="AR P新藝体E" panose="040B0900000000000000" pitchFamily="50" charset="-128"/>
              </a:rPr>
              <a:t/>
            </a:r>
            <a:br>
              <a:rPr lang="en-US" altLang="ja-JP" sz="4000" dirty="0" smtClean="0">
                <a:latin typeface="AR P新藝体E" panose="040B0900000000000000" pitchFamily="50" charset="-128"/>
                <a:ea typeface="AR P新藝体E" panose="040B0900000000000000" pitchFamily="50" charset="-128"/>
              </a:rPr>
            </a:br>
            <a:endParaRPr kumimoji="1" lang="ja-JP" altLang="en-US" sz="4000" dirty="0">
              <a:latin typeface="AR P新藝体E" panose="040B0900000000000000" pitchFamily="50" charset="-128"/>
              <a:ea typeface="AR P新藝体E" panose="040B0900000000000000" pitchFamily="50" charset="-128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3788824" y="4038597"/>
            <a:ext cx="4622804" cy="971553"/>
          </a:xfrm>
        </p:spPr>
        <p:txBody>
          <a:bodyPr/>
          <a:lstStyle/>
          <a:p>
            <a:pPr algn="ctr"/>
            <a:r>
              <a:rPr kumimoji="1" lang="ja-JP" altLang="en-US" dirty="0" smtClean="0">
                <a:solidFill>
                  <a:schemeClr val="tx1"/>
                </a:solidFill>
                <a:latin typeface="AR P新藝体E" panose="040B0900000000000000" pitchFamily="50" charset="-128"/>
                <a:ea typeface="AR P新藝体E" panose="040B0900000000000000" pitchFamily="50" charset="-128"/>
              </a:rPr>
              <a:t>３年３組</a:t>
            </a:r>
            <a:r>
              <a:rPr lang="ja-JP" altLang="en-US" dirty="0">
                <a:solidFill>
                  <a:schemeClr val="tx1"/>
                </a:solidFill>
                <a:latin typeface="AR P新藝体E" panose="040B0900000000000000" pitchFamily="50" charset="-128"/>
                <a:ea typeface="AR P新藝体E" panose="040B0900000000000000" pitchFamily="50" charset="-128"/>
              </a:rPr>
              <a:t>（</a:t>
            </a:r>
            <a:r>
              <a:rPr kumimoji="1" lang="ja-JP" altLang="en-US" dirty="0" smtClean="0">
                <a:solidFill>
                  <a:schemeClr val="tx1"/>
                </a:solidFill>
                <a:latin typeface="AR P新藝体E" panose="040B0900000000000000" pitchFamily="50" charset="-128"/>
                <a:ea typeface="AR P新藝体E" panose="040B0900000000000000" pitchFamily="50" charset="-128"/>
              </a:rPr>
              <a:t>１）　荒山千陽</a:t>
            </a:r>
            <a:endParaRPr kumimoji="1" lang="en-US" altLang="ja-JP" dirty="0" smtClean="0">
              <a:solidFill>
                <a:schemeClr val="tx1"/>
              </a:solidFill>
              <a:latin typeface="AR P新藝体E" panose="040B0900000000000000" pitchFamily="50" charset="-128"/>
              <a:ea typeface="AR P新藝体E" panose="040B0900000000000000" pitchFamily="50" charset="-128"/>
            </a:endParaRPr>
          </a:p>
          <a:p>
            <a:pPr algn="ctr"/>
            <a:r>
              <a:rPr lang="en-US" altLang="ja-JP" dirty="0" smtClean="0">
                <a:solidFill>
                  <a:schemeClr val="tx1"/>
                </a:solidFill>
                <a:latin typeface="AR P新藝体E" panose="040B0900000000000000" pitchFamily="50" charset="-128"/>
                <a:ea typeface="AR P新藝体E" panose="040B0900000000000000" pitchFamily="50" charset="-128"/>
              </a:rPr>
              <a:t>3</a:t>
            </a:r>
            <a:r>
              <a:rPr lang="ja-JP" altLang="en-US" dirty="0" smtClean="0">
                <a:solidFill>
                  <a:schemeClr val="tx1"/>
                </a:solidFill>
                <a:latin typeface="AR P新藝体E" panose="040B0900000000000000" pitchFamily="50" charset="-128"/>
                <a:ea typeface="AR P新藝体E" panose="040B0900000000000000" pitchFamily="50" charset="-128"/>
              </a:rPr>
              <a:t>年</a:t>
            </a:r>
            <a:r>
              <a:rPr lang="en-US" altLang="ja-JP" dirty="0" smtClean="0">
                <a:solidFill>
                  <a:schemeClr val="tx1"/>
                </a:solidFill>
                <a:latin typeface="AR P新藝体E" panose="040B0900000000000000" pitchFamily="50" charset="-128"/>
                <a:ea typeface="AR P新藝体E" panose="040B0900000000000000" pitchFamily="50" charset="-128"/>
              </a:rPr>
              <a:t>4</a:t>
            </a:r>
            <a:r>
              <a:rPr lang="ja-JP" altLang="en-US" dirty="0" smtClean="0">
                <a:solidFill>
                  <a:schemeClr val="tx1"/>
                </a:solidFill>
                <a:latin typeface="AR P新藝体E" panose="040B0900000000000000" pitchFamily="50" charset="-128"/>
                <a:ea typeface="AR P新藝体E" panose="040B0900000000000000" pitchFamily="50" charset="-128"/>
              </a:rPr>
              <a:t>組（</a:t>
            </a:r>
            <a:r>
              <a:rPr lang="en-US" altLang="ja-JP" dirty="0" smtClean="0">
                <a:solidFill>
                  <a:schemeClr val="tx1"/>
                </a:solidFill>
                <a:latin typeface="AR P新藝体E" panose="040B0900000000000000" pitchFamily="50" charset="-128"/>
                <a:ea typeface="AR P新藝体E" panose="040B0900000000000000" pitchFamily="50" charset="-128"/>
              </a:rPr>
              <a:t>27</a:t>
            </a:r>
            <a:r>
              <a:rPr lang="ja-JP" altLang="en-US" dirty="0" smtClean="0">
                <a:solidFill>
                  <a:schemeClr val="tx1"/>
                </a:solidFill>
                <a:latin typeface="AR P新藝体E" panose="040B0900000000000000" pitchFamily="50" charset="-128"/>
                <a:ea typeface="AR P新藝体E" panose="040B0900000000000000" pitchFamily="50" charset="-128"/>
              </a:rPr>
              <a:t>）　田中美優</a:t>
            </a:r>
            <a:endParaRPr kumimoji="1" lang="en-US" altLang="ja-JP" dirty="0" smtClean="0">
              <a:solidFill>
                <a:schemeClr val="tx1"/>
              </a:solidFill>
              <a:latin typeface="AR P新藝体E" panose="040B0900000000000000" pitchFamily="50" charset="-128"/>
              <a:ea typeface="AR P新藝体E" panose="040B0900000000000000" pitchFamily="50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866346" y="2977859"/>
            <a:ext cx="47390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AR P新藝体E" panose="040B0900000000000000" pitchFamily="50" charset="-128"/>
                <a:ea typeface="AR P新藝体E" panose="040B0900000000000000" pitchFamily="50" charset="-128"/>
              </a:rPr>
              <a:t>～</a:t>
            </a:r>
            <a:r>
              <a:rPr lang="ja-JP" altLang="en-US" sz="2400" dirty="0" smtClean="0">
                <a:latin typeface="AR P新藝体E" panose="040B0900000000000000" pitchFamily="50" charset="-128"/>
                <a:ea typeface="AR P新藝体E" panose="040B0900000000000000" pitchFamily="50" charset="-128"/>
              </a:rPr>
              <a:t>これからの観光</a:t>
            </a:r>
            <a:r>
              <a:rPr lang="en-US" altLang="ja-JP" sz="2400" dirty="0" smtClean="0">
                <a:latin typeface="AR P新藝体E" panose="040B0900000000000000" pitchFamily="50" charset="-128"/>
                <a:ea typeface="AR P新藝体E" panose="040B0900000000000000" pitchFamily="50" charset="-128"/>
              </a:rPr>
              <a:t>with</a:t>
            </a:r>
            <a:r>
              <a:rPr lang="ja-JP" altLang="en-US" sz="2400" dirty="0" smtClean="0">
                <a:latin typeface="AR P新藝体E" panose="040B0900000000000000" pitchFamily="50" charset="-128"/>
                <a:ea typeface="AR P新藝体E" panose="040B0900000000000000" pitchFamily="50" charset="-128"/>
              </a:rPr>
              <a:t>コロナ～</a:t>
            </a:r>
            <a:endParaRPr kumimoji="1" lang="ja-JP" altLang="en-US" sz="2400" dirty="0">
              <a:latin typeface="AR P新藝体E" panose="040B0900000000000000" pitchFamily="50" charset="-128"/>
              <a:ea typeface="AR P新藝体E" panose="04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27828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433770" y="648392"/>
            <a:ext cx="8825658" cy="897775"/>
          </a:xfrm>
        </p:spPr>
        <p:txBody>
          <a:bodyPr/>
          <a:lstStyle/>
          <a:p>
            <a:r>
              <a:rPr lang="ja-JP" altLang="en-US" sz="6000" dirty="0">
                <a:latin typeface="AR P新藝体E" panose="040B0900000000000000" pitchFamily="50" charset="-128"/>
                <a:ea typeface="AR P新藝体E" panose="040B0900000000000000" pitchFamily="50" charset="-128"/>
              </a:rPr>
              <a:t/>
            </a:r>
            <a:br>
              <a:rPr lang="ja-JP" altLang="en-US" sz="6000" dirty="0">
                <a:latin typeface="AR P新藝体E" panose="040B0900000000000000" pitchFamily="50" charset="-128"/>
                <a:ea typeface="AR P新藝体E" panose="040B0900000000000000" pitchFamily="50" charset="-128"/>
              </a:rPr>
            </a:br>
            <a:r>
              <a:rPr lang="ja-JP" altLang="en-US" sz="6000" dirty="0">
                <a:latin typeface="AR P新藝体E" panose="040B0900000000000000" pitchFamily="50" charset="-128"/>
                <a:ea typeface="AR P新藝体E" panose="040B0900000000000000" pitchFamily="50" charset="-128"/>
              </a:rPr>
              <a:t>効果・まとめ</a:t>
            </a:r>
            <a:endParaRPr kumimoji="1" lang="ja-JP" altLang="en-US" sz="6000" dirty="0">
              <a:latin typeface="AR P新藝体E" panose="040B0900000000000000" pitchFamily="50" charset="-128"/>
              <a:ea typeface="AR P新藝体E" panose="040B0900000000000000" pitchFamily="50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0" y="1546167"/>
            <a:ext cx="12544728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kumimoji="1" lang="ja-JP" altLang="en-US" sz="3600" b="1" dirty="0" smtClean="0">
                <a:solidFill>
                  <a:srgbClr val="FFFF00"/>
                </a:solidFill>
                <a:latin typeface="AR Pゴシック体M" panose="020B0600000000000000" pitchFamily="50" charset="-128"/>
                <a:ea typeface="AR Pゴシック体M" panose="020B0600000000000000" pitchFamily="50" charset="-128"/>
              </a:rPr>
              <a:t>入場制限</a:t>
            </a:r>
            <a:r>
              <a:rPr kumimoji="1" lang="ja-JP" altLang="en-US" sz="3600" b="1" dirty="0" smtClean="0">
                <a:latin typeface="AR Pゴシック体M" panose="020B0600000000000000" pitchFamily="50" charset="-128"/>
                <a:ea typeface="AR Pゴシック体M" panose="020B0600000000000000" pitchFamily="50" charset="-128"/>
              </a:rPr>
              <a:t>を設けることや、新しいルールの</a:t>
            </a:r>
            <a:r>
              <a:rPr kumimoji="1" lang="ja-JP" altLang="en-US" sz="3600" b="1" dirty="0" smtClean="0">
                <a:solidFill>
                  <a:srgbClr val="FFFF00"/>
                </a:solidFill>
                <a:latin typeface="AR Pゴシック体M" panose="020B0600000000000000" pitchFamily="50" charset="-128"/>
                <a:ea typeface="AR Pゴシック体M" panose="020B0600000000000000" pitchFamily="50" charset="-128"/>
              </a:rPr>
              <a:t>呼びかけ</a:t>
            </a:r>
            <a:r>
              <a:rPr kumimoji="1" lang="ja-JP" altLang="en-US" sz="3600" b="1" dirty="0" smtClean="0">
                <a:latin typeface="AR Pゴシック体M" panose="020B0600000000000000" pitchFamily="50" charset="-128"/>
                <a:ea typeface="AR Pゴシック体M" panose="020B0600000000000000" pitchFamily="50" charset="-128"/>
              </a:rPr>
              <a:t>、</a:t>
            </a:r>
            <a:endParaRPr kumimoji="1" lang="en-US" altLang="ja-JP" sz="3600" b="1" dirty="0" smtClean="0">
              <a:latin typeface="AR Pゴシック体M" panose="020B0600000000000000" pitchFamily="50" charset="-128"/>
              <a:ea typeface="AR Pゴシック体M" panose="020B0600000000000000" pitchFamily="50" charset="-128"/>
            </a:endParaRPr>
          </a:p>
          <a:p>
            <a:pPr algn="ctr">
              <a:lnSpc>
                <a:spcPct val="150000"/>
              </a:lnSpc>
            </a:pPr>
            <a:r>
              <a:rPr kumimoji="1" lang="ja-JP" altLang="en-US" sz="3600" b="1" dirty="0" smtClean="0">
                <a:latin typeface="AR Pゴシック体M" panose="020B0600000000000000" pitchFamily="50" charset="-128"/>
                <a:ea typeface="AR Pゴシック体M" panose="020B0600000000000000" pitchFamily="50" charset="-128"/>
              </a:rPr>
              <a:t>開店時間の</a:t>
            </a:r>
            <a:r>
              <a:rPr kumimoji="1" lang="ja-JP" altLang="en-US" sz="3600" b="1" dirty="0" smtClean="0">
                <a:solidFill>
                  <a:srgbClr val="FFFF00"/>
                </a:solidFill>
                <a:latin typeface="AR Pゴシック体M" panose="020B0600000000000000" pitchFamily="50" charset="-128"/>
                <a:ea typeface="AR Pゴシック体M" panose="020B0600000000000000" pitchFamily="50" charset="-128"/>
              </a:rPr>
              <a:t>分散</a:t>
            </a:r>
            <a:r>
              <a:rPr kumimoji="1" lang="ja-JP" altLang="en-US" sz="3600" b="1" dirty="0" smtClean="0">
                <a:latin typeface="AR Pゴシック体M" panose="020B0600000000000000" pitchFamily="50" charset="-128"/>
                <a:ea typeface="AR Pゴシック体M" panose="020B0600000000000000" pitchFamily="50" charset="-128"/>
              </a:rPr>
              <a:t>などでコロナウイルス感染拡大を防止する。</a:t>
            </a:r>
            <a:endParaRPr kumimoji="1" lang="en-US" altLang="ja-JP" sz="3600" b="1" dirty="0" smtClean="0">
              <a:latin typeface="AR Pゴシック体M" panose="020B0600000000000000" pitchFamily="50" charset="-128"/>
              <a:ea typeface="AR Pゴシック体M" panose="020B0600000000000000" pitchFamily="50" charset="-128"/>
            </a:endParaRPr>
          </a:p>
          <a:p>
            <a:pPr algn="ctr">
              <a:lnSpc>
                <a:spcPct val="150000"/>
              </a:lnSpc>
            </a:pPr>
            <a:r>
              <a:rPr kumimoji="1" lang="ja-JP" altLang="en-US" sz="3600" b="1" dirty="0" smtClean="0">
                <a:latin typeface="AR Pゴシック体M" panose="020B0600000000000000" pitchFamily="50" charset="-128"/>
                <a:ea typeface="AR Pゴシック体M" panose="020B0600000000000000" pitchFamily="50" charset="-128"/>
              </a:rPr>
              <a:t>さらに観光業の</a:t>
            </a:r>
            <a:r>
              <a:rPr kumimoji="1" lang="ja-JP" altLang="en-US" sz="3600" b="1" dirty="0" smtClean="0">
                <a:solidFill>
                  <a:srgbClr val="FFFF00"/>
                </a:solidFill>
                <a:latin typeface="AR Pゴシック体M" panose="020B0600000000000000" pitchFamily="50" charset="-128"/>
                <a:ea typeface="AR Pゴシック体M" panose="020B0600000000000000" pitchFamily="50" charset="-128"/>
              </a:rPr>
              <a:t>復興</a:t>
            </a:r>
            <a:r>
              <a:rPr kumimoji="1" lang="ja-JP" altLang="en-US" sz="3600" b="1" dirty="0" smtClean="0">
                <a:latin typeface="AR Pゴシック体M" panose="020B0600000000000000" pitchFamily="50" charset="-128"/>
                <a:ea typeface="AR Pゴシック体M" panose="020B0600000000000000" pitchFamily="50" charset="-128"/>
              </a:rPr>
              <a:t>につながる。</a:t>
            </a:r>
            <a:endParaRPr kumimoji="1" lang="en-US" altLang="ja-JP" sz="3600" b="1" dirty="0" smtClean="0">
              <a:latin typeface="AR Pゴシック体M" panose="020B0600000000000000" pitchFamily="50" charset="-128"/>
              <a:ea typeface="AR Pゴシック体M" panose="020B0600000000000000" pitchFamily="50" charset="-128"/>
            </a:endParaRPr>
          </a:p>
          <a:p>
            <a:pPr algn="ctr">
              <a:lnSpc>
                <a:spcPct val="150000"/>
              </a:lnSpc>
            </a:pPr>
            <a:endParaRPr lang="en-US" altLang="ja-JP" sz="3600" dirty="0">
              <a:latin typeface="AR Pゴシック体M" panose="020B0600000000000000" pitchFamily="50" charset="-128"/>
              <a:ea typeface="AR Pゴシック体M" panose="020B0600000000000000" pitchFamily="50" charset="-128"/>
            </a:endParaRPr>
          </a:p>
          <a:p>
            <a:pPr algn="ctr">
              <a:lnSpc>
                <a:spcPct val="150000"/>
              </a:lnSpc>
            </a:pPr>
            <a:r>
              <a:rPr kumimoji="1" lang="ja-JP" altLang="en-US" sz="3600" b="1" dirty="0" smtClean="0">
                <a:solidFill>
                  <a:srgbClr val="FFFF00"/>
                </a:solidFill>
                <a:latin typeface="AR Pゴシック体M" panose="020B0600000000000000" pitchFamily="50" charset="-128"/>
                <a:ea typeface="AR Pゴシック体M" panose="020B0600000000000000" pitchFamily="50" charset="-128"/>
              </a:rPr>
              <a:t>川越のインターネット環境</a:t>
            </a:r>
            <a:r>
              <a:rPr kumimoji="1" lang="ja-JP" altLang="en-US" sz="3600" b="1" dirty="0" smtClean="0">
                <a:latin typeface="AR Pゴシック体M" panose="020B0600000000000000" pitchFamily="50" charset="-128"/>
                <a:ea typeface="AR Pゴシック体M" panose="020B0600000000000000" pitchFamily="50" charset="-128"/>
              </a:rPr>
              <a:t>を整え</a:t>
            </a:r>
            <a:r>
              <a:rPr lang="ja-JP" altLang="en-US" sz="3600" b="1" dirty="0" smtClean="0">
                <a:latin typeface="AR Pゴシック体M" panose="020B0600000000000000" pitchFamily="50" charset="-128"/>
                <a:ea typeface="AR Pゴシック体M" panose="020B0600000000000000" pitchFamily="50" charset="-128"/>
              </a:rPr>
              <a:t>ることで効率よく</a:t>
            </a:r>
            <a:endParaRPr lang="en-US" altLang="ja-JP" sz="3600" b="1" dirty="0" smtClean="0">
              <a:latin typeface="AR Pゴシック体M" panose="020B0600000000000000" pitchFamily="50" charset="-128"/>
              <a:ea typeface="AR Pゴシック体M" panose="020B0600000000000000" pitchFamily="50" charset="-128"/>
            </a:endParaRPr>
          </a:p>
          <a:p>
            <a:pPr algn="ctr">
              <a:lnSpc>
                <a:spcPct val="150000"/>
              </a:lnSpc>
            </a:pPr>
            <a:r>
              <a:rPr lang="ja-JP" altLang="en-US" sz="3600" b="1" dirty="0" smtClean="0">
                <a:solidFill>
                  <a:srgbClr val="FFFF00"/>
                </a:solidFill>
                <a:latin typeface="AR Pゴシック体M" panose="020B0600000000000000" pitchFamily="50" charset="-128"/>
                <a:ea typeface="AR Pゴシック体M" panose="020B0600000000000000" pitchFamily="50" charset="-128"/>
              </a:rPr>
              <a:t>“</a:t>
            </a:r>
            <a:r>
              <a:rPr lang="en-US" altLang="ja-JP" sz="3600" b="1" dirty="0" smtClean="0">
                <a:solidFill>
                  <a:srgbClr val="FFFF00"/>
                </a:solidFill>
                <a:latin typeface="AR Pゴシック体M" panose="020B0600000000000000" pitchFamily="50" charset="-128"/>
                <a:ea typeface="AR Pゴシック体M" panose="020B0600000000000000" pitchFamily="50" charset="-128"/>
              </a:rPr>
              <a:t>with</a:t>
            </a:r>
            <a:r>
              <a:rPr lang="ja-JP" altLang="en-US" sz="3600" b="1" dirty="0" smtClean="0">
                <a:solidFill>
                  <a:srgbClr val="FFFF00"/>
                </a:solidFill>
                <a:latin typeface="AR Pゴシック体M" panose="020B0600000000000000" pitchFamily="50" charset="-128"/>
                <a:ea typeface="AR Pゴシック体M" panose="020B0600000000000000" pitchFamily="50" charset="-128"/>
              </a:rPr>
              <a:t>コロナ”の形</a:t>
            </a:r>
            <a:r>
              <a:rPr lang="ja-JP" altLang="en-US" sz="3600" b="1" dirty="0" smtClean="0">
                <a:latin typeface="AR Pゴシック体M" panose="020B0600000000000000" pitchFamily="50" charset="-128"/>
                <a:ea typeface="AR Pゴシック体M" panose="020B0600000000000000" pitchFamily="50" charset="-128"/>
              </a:rPr>
              <a:t>での観光の仕方を</a:t>
            </a:r>
            <a:r>
              <a:rPr lang="ja-JP" altLang="en-US" sz="3600" b="1" dirty="0">
                <a:solidFill>
                  <a:srgbClr val="FFFF00"/>
                </a:solidFill>
                <a:latin typeface="AR Pゴシック体M" panose="020B0600000000000000" pitchFamily="50" charset="-128"/>
                <a:ea typeface="AR Pゴシック体M" panose="020B0600000000000000" pitchFamily="50" charset="-128"/>
              </a:rPr>
              <a:t>発信</a:t>
            </a:r>
            <a:r>
              <a:rPr lang="ja-JP" altLang="en-US" sz="3600" b="1" dirty="0" smtClean="0">
                <a:latin typeface="AR Pゴシック体M" panose="020B0600000000000000" pitchFamily="50" charset="-128"/>
                <a:ea typeface="AR Pゴシック体M" panose="020B0600000000000000" pitchFamily="50" charset="-128"/>
              </a:rPr>
              <a:t>することができる。</a:t>
            </a:r>
            <a:endParaRPr kumimoji="1" lang="ja-JP" altLang="en-US" sz="3600" b="1" dirty="0">
              <a:latin typeface="AR Pゴシック体M" panose="020B0600000000000000" pitchFamily="50" charset="-128"/>
              <a:ea typeface="AR Pゴシック体M" panose="020B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176231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380119" y="-334309"/>
            <a:ext cx="8825658" cy="1567456"/>
          </a:xfrm>
        </p:spPr>
        <p:txBody>
          <a:bodyPr/>
          <a:lstStyle/>
          <a:p>
            <a:r>
              <a:rPr lang="ja-JP" altLang="en-US" sz="5400" dirty="0" smtClean="0">
                <a:latin typeface="AR新藝体E" panose="040B0909000000000000" pitchFamily="49" charset="-128"/>
                <a:ea typeface="AR新藝体E" panose="040B0909000000000000" pitchFamily="49" charset="-128"/>
                <a:cs typeface="Arial Unicode MS" panose="020B0604020202020204" pitchFamily="50" charset="-128"/>
              </a:rPr>
              <a:t>新しい生活様式</a:t>
            </a:r>
            <a:endParaRPr kumimoji="1" lang="ja-JP" altLang="en-US" sz="5400" dirty="0">
              <a:latin typeface="AR新藝体E" panose="040B0909000000000000" pitchFamily="49" charset="-128"/>
              <a:ea typeface="AR新藝体E" panose="040B0909000000000000" pitchFamily="49" charset="-128"/>
              <a:cs typeface="Arial Unicode MS" panose="020B0604020202020204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299447" y="1196294"/>
            <a:ext cx="11273554" cy="62311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sz="3400" b="1" spc="300" dirty="0" smtClean="0">
                <a:latin typeface="AR Pゴシック体M" panose="020B0600000000000000" pitchFamily="50" charset="-128"/>
                <a:ea typeface="AR Pゴシック体M" panose="020B0600000000000000" pitchFamily="50" charset="-128"/>
                <a:cs typeface="Arial Unicode MS" panose="020B0604020202020204" pitchFamily="50" charset="-128"/>
              </a:rPr>
              <a:t>・ できるだけ</a:t>
            </a:r>
            <a:r>
              <a:rPr kumimoji="1" lang="ja-JP" altLang="en-US" sz="3400" b="1" spc="300" dirty="0" smtClean="0">
                <a:solidFill>
                  <a:srgbClr val="FFFF00"/>
                </a:solidFill>
                <a:latin typeface="AR Pゴシック体M" panose="020B0600000000000000" pitchFamily="50" charset="-128"/>
                <a:ea typeface="AR Pゴシック体M" panose="020B0600000000000000" pitchFamily="50" charset="-128"/>
                <a:cs typeface="Arial Unicode MS" panose="020B0604020202020204" pitchFamily="50" charset="-128"/>
              </a:rPr>
              <a:t>２ｍ（最低１ｍ）</a:t>
            </a:r>
            <a:r>
              <a:rPr kumimoji="1" lang="ja-JP" altLang="en-US" sz="3400" b="1" spc="300" dirty="0" smtClean="0">
                <a:latin typeface="AR Pゴシック体M" panose="020B0600000000000000" pitchFamily="50" charset="-128"/>
                <a:ea typeface="AR Pゴシック体M" panose="020B0600000000000000" pitchFamily="50" charset="-128"/>
                <a:cs typeface="Arial Unicode MS" panose="020B0604020202020204" pitchFamily="50" charset="-128"/>
              </a:rPr>
              <a:t>人との距離を空ける</a:t>
            </a:r>
            <a:endParaRPr kumimoji="1" lang="en-US" altLang="ja-JP" sz="3400" b="1" spc="300" dirty="0" smtClean="0">
              <a:latin typeface="AR Pゴシック体M" panose="020B0600000000000000" pitchFamily="50" charset="-128"/>
              <a:ea typeface="AR Pゴシック体M" panose="020B0600000000000000" pitchFamily="50" charset="-128"/>
              <a:cs typeface="Arial Unicode MS" panose="020B060402020202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3400" b="1" spc="300" dirty="0" smtClean="0">
                <a:latin typeface="AR Pゴシック体M" panose="020B0600000000000000" pitchFamily="50" charset="-128"/>
                <a:ea typeface="AR Pゴシック体M" panose="020B0600000000000000" pitchFamily="50" charset="-128"/>
                <a:cs typeface="Arial Unicode MS" panose="020B0604020202020204" pitchFamily="50" charset="-128"/>
              </a:rPr>
              <a:t>・ </a:t>
            </a:r>
            <a:r>
              <a:rPr lang="ja-JP" altLang="en-US" sz="3400" b="1" spc="300" dirty="0" smtClean="0">
                <a:solidFill>
                  <a:srgbClr val="FFFF00"/>
                </a:solidFill>
                <a:latin typeface="AR Pゴシック体M" panose="020B0600000000000000" pitchFamily="50" charset="-128"/>
                <a:ea typeface="AR Pゴシック体M" panose="020B0600000000000000" pitchFamily="50" charset="-128"/>
                <a:cs typeface="Arial Unicode MS" panose="020B0604020202020204" pitchFamily="50" charset="-128"/>
              </a:rPr>
              <a:t>マスク</a:t>
            </a:r>
            <a:r>
              <a:rPr lang="ja-JP" altLang="en-US" sz="3400" b="1" spc="300" dirty="0" smtClean="0">
                <a:latin typeface="AR Pゴシック体M" panose="020B0600000000000000" pitchFamily="50" charset="-128"/>
                <a:ea typeface="AR Pゴシック体M" panose="020B0600000000000000" pitchFamily="50" charset="-128"/>
                <a:cs typeface="Arial Unicode MS" panose="020B0604020202020204" pitchFamily="50" charset="-128"/>
              </a:rPr>
              <a:t>の着用</a:t>
            </a:r>
            <a:endParaRPr lang="en-US" altLang="ja-JP" sz="3400" b="1" spc="300" dirty="0" smtClean="0">
              <a:latin typeface="AR Pゴシック体M" panose="020B0600000000000000" pitchFamily="50" charset="-128"/>
              <a:ea typeface="AR Pゴシック体M" panose="020B0600000000000000" pitchFamily="50" charset="-128"/>
              <a:cs typeface="Arial Unicode MS" panose="020B060402020202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3400" b="1" spc="300" dirty="0" smtClean="0">
                <a:latin typeface="AR Pゴシック体M" panose="020B0600000000000000" pitchFamily="50" charset="-128"/>
                <a:ea typeface="AR Pゴシック体M" panose="020B0600000000000000" pitchFamily="50" charset="-128"/>
                <a:cs typeface="Arial Unicode MS" panose="020B0604020202020204" pitchFamily="50" charset="-128"/>
              </a:rPr>
              <a:t>・ 会話するときは、可能な限り</a:t>
            </a:r>
            <a:r>
              <a:rPr lang="ja-JP" altLang="en-US" sz="3400" b="1" spc="300" dirty="0" smtClean="0">
                <a:solidFill>
                  <a:srgbClr val="FFFF00"/>
                </a:solidFill>
                <a:latin typeface="AR Pゴシック体M" panose="020B0600000000000000" pitchFamily="50" charset="-128"/>
                <a:ea typeface="AR Pゴシック体M" panose="020B0600000000000000" pitchFamily="50" charset="-128"/>
                <a:cs typeface="Arial Unicode MS" panose="020B0604020202020204" pitchFamily="50" charset="-128"/>
              </a:rPr>
              <a:t>真正面</a:t>
            </a:r>
            <a:r>
              <a:rPr lang="ja-JP" altLang="en-US" sz="3400" b="1" spc="300" dirty="0" smtClean="0">
                <a:latin typeface="AR Pゴシック体M" panose="020B0600000000000000" pitchFamily="50" charset="-128"/>
                <a:ea typeface="AR Pゴシック体M" panose="020B0600000000000000" pitchFamily="50" charset="-128"/>
                <a:cs typeface="Arial Unicode MS" panose="020B0604020202020204" pitchFamily="50" charset="-128"/>
              </a:rPr>
              <a:t>を避ける</a:t>
            </a:r>
            <a:endParaRPr lang="en-US" altLang="ja-JP" sz="3400" b="1" spc="300" dirty="0" smtClean="0">
              <a:latin typeface="AR Pゴシック体M" panose="020B0600000000000000" pitchFamily="50" charset="-128"/>
              <a:ea typeface="AR Pゴシック体M" panose="020B0600000000000000" pitchFamily="50" charset="-128"/>
              <a:cs typeface="Arial Unicode MS" panose="020B0604020202020204" pitchFamily="50" charset="-128"/>
            </a:endParaRPr>
          </a:p>
          <a:p>
            <a:pPr>
              <a:lnSpc>
                <a:spcPct val="150000"/>
              </a:lnSpc>
            </a:pPr>
            <a:r>
              <a:rPr kumimoji="1" lang="ja-JP" altLang="en-US" sz="3400" b="1" spc="300" dirty="0" smtClean="0">
                <a:latin typeface="AR Pゴシック体M" panose="020B0600000000000000" pitchFamily="50" charset="-128"/>
                <a:ea typeface="AR Pゴシック体M" panose="020B0600000000000000" pitchFamily="50" charset="-128"/>
                <a:cs typeface="Arial Unicode MS" panose="020B0604020202020204" pitchFamily="50" charset="-128"/>
              </a:rPr>
              <a:t>・ </a:t>
            </a:r>
            <a:r>
              <a:rPr lang="ja-JP" altLang="en-US" sz="3400" b="1" spc="300" dirty="0" smtClean="0">
                <a:latin typeface="AR Pゴシック体M" panose="020B0600000000000000" pitchFamily="50" charset="-128"/>
                <a:ea typeface="AR Pゴシック体M" panose="020B0600000000000000" pitchFamily="50" charset="-128"/>
                <a:cs typeface="Arial Unicode MS" panose="020B0604020202020204" pitchFamily="50" charset="-128"/>
              </a:rPr>
              <a:t>公共交通機関は混雑する時間を</a:t>
            </a:r>
            <a:r>
              <a:rPr lang="ja-JP" altLang="en-US" sz="3400" b="1" spc="300" dirty="0" smtClean="0">
                <a:solidFill>
                  <a:srgbClr val="FFFF00"/>
                </a:solidFill>
                <a:latin typeface="AR Pゴシック体M" panose="020B0600000000000000" pitchFamily="50" charset="-128"/>
                <a:ea typeface="AR Pゴシック体M" panose="020B0600000000000000" pitchFamily="50" charset="-128"/>
                <a:cs typeface="Arial Unicode MS" panose="020B0604020202020204" pitchFamily="50" charset="-128"/>
              </a:rPr>
              <a:t>避けて</a:t>
            </a:r>
            <a:r>
              <a:rPr kumimoji="1" lang="ja-JP" altLang="en-US" sz="3400" b="1" spc="300" dirty="0" smtClean="0">
                <a:latin typeface="AR Pゴシック体M" panose="020B0600000000000000" pitchFamily="50" charset="-128"/>
                <a:ea typeface="AR Pゴシック体M" panose="020B0600000000000000" pitchFamily="50" charset="-128"/>
                <a:cs typeface="Arial Unicode MS" panose="020B0604020202020204" pitchFamily="50" charset="-128"/>
              </a:rPr>
              <a:t>利用する</a:t>
            </a:r>
            <a:endParaRPr kumimoji="1" lang="en-US" altLang="ja-JP" sz="3400" b="1" spc="300" dirty="0" smtClean="0">
              <a:latin typeface="AR Pゴシック体M" panose="020B0600000000000000" pitchFamily="50" charset="-128"/>
              <a:ea typeface="AR Pゴシック体M" panose="020B0600000000000000" pitchFamily="50" charset="-128"/>
              <a:cs typeface="Arial Unicode MS" panose="020B060402020202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3400" b="1" spc="300" dirty="0" smtClean="0">
                <a:latin typeface="AR Pゴシック体M" panose="020B0600000000000000" pitchFamily="50" charset="-128"/>
                <a:ea typeface="AR Pゴシック体M" panose="020B0600000000000000" pitchFamily="50" charset="-128"/>
                <a:cs typeface="Arial Unicode MS" panose="020B0604020202020204" pitchFamily="50" charset="-128"/>
              </a:rPr>
              <a:t>・ 買い物は</a:t>
            </a:r>
            <a:r>
              <a:rPr lang="ja-JP" altLang="en-US" sz="3400" b="1" spc="300" dirty="0" smtClean="0">
                <a:solidFill>
                  <a:srgbClr val="FFFF00"/>
                </a:solidFill>
                <a:latin typeface="AR Pゴシック体M" panose="020B0600000000000000" pitchFamily="50" charset="-128"/>
                <a:ea typeface="AR Pゴシック体M" panose="020B0600000000000000" pitchFamily="50" charset="-128"/>
                <a:cs typeface="Arial Unicode MS" panose="020B0604020202020204" pitchFamily="50" charset="-128"/>
              </a:rPr>
              <a:t>計画的に</a:t>
            </a:r>
            <a:r>
              <a:rPr lang="ja-JP" altLang="en-US" sz="3400" b="1" spc="300" dirty="0" smtClean="0">
                <a:latin typeface="AR Pゴシック体M" panose="020B0600000000000000" pitchFamily="50" charset="-128"/>
                <a:ea typeface="AR Pゴシック体M" panose="020B0600000000000000" pitchFamily="50" charset="-128"/>
                <a:cs typeface="Arial Unicode MS" panose="020B0604020202020204" pitchFamily="50" charset="-128"/>
              </a:rPr>
              <a:t>素早く済ます</a:t>
            </a:r>
            <a:endParaRPr lang="en-US" altLang="ja-JP" sz="3400" b="1" spc="300" dirty="0" smtClean="0">
              <a:latin typeface="AR Pゴシック体M" panose="020B0600000000000000" pitchFamily="50" charset="-128"/>
              <a:ea typeface="AR Pゴシック体M" panose="020B0600000000000000" pitchFamily="50" charset="-128"/>
              <a:cs typeface="Arial Unicode MS" panose="020B0604020202020204" pitchFamily="50" charset="-128"/>
            </a:endParaRPr>
          </a:p>
          <a:p>
            <a:pPr>
              <a:lnSpc>
                <a:spcPct val="150000"/>
              </a:lnSpc>
            </a:pPr>
            <a:r>
              <a:rPr kumimoji="1" lang="ja-JP" altLang="en-US" sz="3400" b="1" spc="300" dirty="0" smtClean="0">
                <a:latin typeface="AR Pゴシック体M" panose="020B0600000000000000" pitchFamily="50" charset="-128"/>
                <a:ea typeface="AR Pゴシック体M" panose="020B0600000000000000" pitchFamily="50" charset="-128"/>
                <a:cs typeface="Arial Unicode MS" panose="020B0604020202020204" pitchFamily="50" charset="-128"/>
              </a:rPr>
              <a:t>・ レジに並ぶときは、前後で</a:t>
            </a:r>
            <a:r>
              <a:rPr kumimoji="1" lang="ja-JP" altLang="en-US" sz="3400" b="1" spc="300" dirty="0" smtClean="0">
                <a:solidFill>
                  <a:srgbClr val="FFFF00"/>
                </a:solidFill>
                <a:latin typeface="AR Pゴシック体M" panose="020B0600000000000000" pitchFamily="50" charset="-128"/>
                <a:ea typeface="AR Pゴシック体M" panose="020B0600000000000000" pitchFamily="50" charset="-128"/>
                <a:cs typeface="Arial Unicode MS" panose="020B0604020202020204" pitchFamily="50" charset="-128"/>
              </a:rPr>
              <a:t>スペース</a:t>
            </a:r>
            <a:r>
              <a:rPr kumimoji="1" lang="ja-JP" altLang="en-US" sz="3400" b="1" spc="300" dirty="0" smtClean="0">
                <a:latin typeface="AR Pゴシック体M" panose="020B0600000000000000" pitchFamily="50" charset="-128"/>
                <a:ea typeface="AR Pゴシック体M" panose="020B0600000000000000" pitchFamily="50" charset="-128"/>
                <a:cs typeface="Arial Unicode MS" panose="020B0604020202020204" pitchFamily="50" charset="-128"/>
              </a:rPr>
              <a:t>をとる</a:t>
            </a:r>
            <a:endParaRPr kumimoji="1" lang="en-US" altLang="ja-JP" sz="3400" b="1" spc="300" dirty="0" smtClean="0">
              <a:latin typeface="AR Pゴシック体M" panose="020B0600000000000000" pitchFamily="50" charset="-128"/>
              <a:ea typeface="AR Pゴシック体M" panose="020B0600000000000000" pitchFamily="50" charset="-128"/>
              <a:cs typeface="Arial Unicode MS" panose="020B060402020202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3400" b="1" spc="300" dirty="0" smtClean="0">
                <a:latin typeface="AR Pゴシック体M" panose="020B0600000000000000" pitchFamily="50" charset="-128"/>
                <a:ea typeface="AR Pゴシック体M" panose="020B0600000000000000" pitchFamily="50" charset="-128"/>
                <a:cs typeface="Arial Unicode MS" panose="020B0604020202020204" pitchFamily="50" charset="-128"/>
              </a:rPr>
              <a:t>・ </a:t>
            </a:r>
            <a:r>
              <a:rPr lang="ja-JP" altLang="en-US" sz="3400" b="1" spc="300" dirty="0" smtClean="0">
                <a:solidFill>
                  <a:srgbClr val="FFFF00"/>
                </a:solidFill>
                <a:latin typeface="AR Pゴシック体M" panose="020B0600000000000000" pitchFamily="50" charset="-128"/>
                <a:ea typeface="AR Pゴシック体M" panose="020B0600000000000000" pitchFamily="50" charset="-128"/>
                <a:cs typeface="Arial Unicode MS" panose="020B0604020202020204" pitchFamily="50" charset="-128"/>
              </a:rPr>
              <a:t>予約制</a:t>
            </a:r>
            <a:r>
              <a:rPr lang="ja-JP" altLang="en-US" sz="3400" b="1" spc="300" dirty="0" smtClean="0">
                <a:latin typeface="AR Pゴシック体M" panose="020B0600000000000000" pitchFamily="50" charset="-128"/>
                <a:ea typeface="AR Pゴシック体M" panose="020B0600000000000000" pitchFamily="50" charset="-128"/>
                <a:cs typeface="Arial Unicode MS" panose="020B0604020202020204" pitchFamily="50" charset="-128"/>
              </a:rPr>
              <a:t>を利用してゆったりと</a:t>
            </a:r>
            <a:endParaRPr lang="en-US" altLang="ja-JP" sz="3400" b="1" spc="300" dirty="0" smtClean="0">
              <a:latin typeface="AR Pゴシック体M" panose="020B0600000000000000" pitchFamily="50" charset="-128"/>
              <a:ea typeface="AR Pゴシック体M" panose="020B0600000000000000" pitchFamily="50" charset="-128"/>
              <a:cs typeface="Arial Unicode MS" panose="020B0604020202020204" pitchFamily="50" charset="-128"/>
            </a:endParaRPr>
          </a:p>
          <a:p>
            <a:pPr>
              <a:lnSpc>
                <a:spcPct val="150000"/>
              </a:lnSpc>
            </a:pPr>
            <a:endParaRPr kumimoji="1" lang="en-US" altLang="ja-JP" sz="3200" dirty="0" smtClean="0"/>
          </a:p>
        </p:txBody>
      </p:sp>
    </p:spTree>
    <p:extLst>
      <p:ext uri="{BB962C8B-B14F-4D97-AF65-F5344CB8AC3E}">
        <p14:creationId xmlns:p14="http://schemas.microsoft.com/office/powerpoint/2010/main" val="16676463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89001" y="99004"/>
            <a:ext cx="8825658" cy="1219200"/>
          </a:xfrm>
        </p:spPr>
        <p:txBody>
          <a:bodyPr/>
          <a:lstStyle/>
          <a:p>
            <a:r>
              <a:rPr kumimoji="1" lang="ja-JP" altLang="en-US" sz="5400" dirty="0" smtClean="0">
                <a:latin typeface="AR新藝体E" panose="040B0909000000000000" pitchFamily="49" charset="-128"/>
                <a:ea typeface="AR新藝体E" panose="040B0909000000000000" pitchFamily="49" charset="-128"/>
              </a:rPr>
              <a:t>矛盾点</a:t>
            </a:r>
            <a:endParaRPr kumimoji="1" lang="ja-JP" altLang="en-US" sz="5400" dirty="0">
              <a:latin typeface="AR新藝体E" panose="040B0909000000000000" pitchFamily="49" charset="-128"/>
              <a:ea typeface="AR新藝体E" panose="040B0909000000000000" pitchFamily="49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0" y="1185200"/>
            <a:ext cx="12361026" cy="86792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kumimoji="1" lang="ja-JP" altLang="en-US" sz="4000" b="1" dirty="0" smtClean="0">
                <a:latin typeface="AR Pゴシック体M" panose="020B0600000000000000" pitchFamily="50" charset="-128"/>
                <a:ea typeface="AR Pゴシック体M" panose="020B0600000000000000" pitchFamily="50" charset="-128"/>
              </a:rPr>
              <a:t>・ できるだけ</a:t>
            </a:r>
            <a:r>
              <a:rPr kumimoji="1" lang="ja-JP" altLang="en-US" sz="4000" b="1" dirty="0" smtClean="0">
                <a:solidFill>
                  <a:srgbClr val="FFFF00"/>
                </a:solidFill>
                <a:latin typeface="AR Pゴシック体M" panose="020B0600000000000000" pitchFamily="50" charset="-128"/>
                <a:ea typeface="AR Pゴシック体M" panose="020B0600000000000000" pitchFamily="50" charset="-128"/>
              </a:rPr>
              <a:t>２ｍ</a:t>
            </a:r>
            <a:r>
              <a:rPr kumimoji="1" lang="ja-JP" altLang="en-US" sz="4000" b="1" dirty="0" smtClean="0">
                <a:latin typeface="AR Pゴシック体M" panose="020B0600000000000000" pitchFamily="50" charset="-128"/>
                <a:ea typeface="AR Pゴシック体M" panose="020B0600000000000000" pitchFamily="50" charset="-128"/>
              </a:rPr>
              <a:t>人との間隔を空ける</a:t>
            </a:r>
            <a:endParaRPr lang="en-US" altLang="ja-JP" sz="4000" b="1" dirty="0">
              <a:latin typeface="AR Pゴシック体M" panose="020B0600000000000000" pitchFamily="50" charset="-128"/>
              <a:ea typeface="AR Pゴシック体M" panose="020B0600000000000000" pitchFamily="50" charset="-128"/>
            </a:endParaRPr>
          </a:p>
          <a:p>
            <a:pPr algn="ctr">
              <a:lnSpc>
                <a:spcPct val="150000"/>
              </a:lnSpc>
            </a:pPr>
            <a:r>
              <a:rPr lang="ja-JP" altLang="en-US" sz="4000" b="1" dirty="0" smtClean="0">
                <a:latin typeface="AR Pゴシック体M" panose="020B0600000000000000" pitchFamily="50" charset="-128"/>
                <a:ea typeface="AR Pゴシック体M" panose="020B0600000000000000" pitchFamily="50" charset="-128"/>
              </a:rPr>
              <a:t>↓</a:t>
            </a:r>
            <a:endParaRPr lang="en-US" altLang="ja-JP" sz="4000" b="1" dirty="0" smtClean="0">
              <a:latin typeface="AR Pゴシック体M" panose="020B0600000000000000" pitchFamily="50" charset="-128"/>
              <a:ea typeface="AR Pゴシック体M" panose="020B0600000000000000" pitchFamily="50" charset="-128"/>
            </a:endParaRPr>
          </a:p>
          <a:p>
            <a:pPr algn="ctr">
              <a:lnSpc>
                <a:spcPct val="150000"/>
              </a:lnSpc>
            </a:pPr>
            <a:r>
              <a:rPr lang="ja-JP" altLang="en-US" sz="4000" b="1" dirty="0" smtClean="0">
                <a:latin typeface="AR Pゴシック体M" panose="020B0600000000000000" pitchFamily="50" charset="-128"/>
                <a:ea typeface="AR Pゴシック体M" panose="020B0600000000000000" pitchFamily="50" charset="-128"/>
              </a:rPr>
              <a:t>一番</a:t>
            </a:r>
            <a:r>
              <a:rPr lang="ja-JP" altLang="en-US" sz="4000" b="1" dirty="0">
                <a:latin typeface="AR Pゴシック体M" panose="020B0600000000000000" pitchFamily="50" charset="-128"/>
                <a:ea typeface="AR Pゴシック体M" panose="020B0600000000000000" pitchFamily="50" charset="-128"/>
              </a:rPr>
              <a:t>街</a:t>
            </a:r>
            <a:r>
              <a:rPr lang="ja-JP" altLang="en-US" sz="4000" b="1" dirty="0" smtClean="0">
                <a:latin typeface="AR Pゴシック体M" panose="020B0600000000000000" pitchFamily="50" charset="-128"/>
                <a:ea typeface="AR Pゴシック体M" panose="020B0600000000000000" pitchFamily="50" charset="-128"/>
              </a:rPr>
              <a:t>の</a:t>
            </a:r>
            <a:r>
              <a:rPr lang="ja-JP" altLang="en-US" sz="4000" b="1" dirty="0">
                <a:latin typeface="AR Pゴシック体M" panose="020B0600000000000000" pitchFamily="50" charset="-128"/>
                <a:ea typeface="AR Pゴシック体M" panose="020B0600000000000000" pitchFamily="50" charset="-128"/>
              </a:rPr>
              <a:t>道</a:t>
            </a:r>
            <a:r>
              <a:rPr lang="ja-JP" altLang="en-US" sz="4000" b="1" dirty="0" smtClean="0">
                <a:latin typeface="AR Pゴシック体M" panose="020B0600000000000000" pitchFamily="50" charset="-128"/>
                <a:ea typeface="AR Pゴシック体M" panose="020B0600000000000000" pitchFamily="50" charset="-128"/>
              </a:rPr>
              <a:t>が</a:t>
            </a:r>
            <a:r>
              <a:rPr lang="ja-JP" altLang="en-US" sz="4000" b="1" dirty="0" smtClean="0">
                <a:solidFill>
                  <a:srgbClr val="FFFF00"/>
                </a:solidFill>
                <a:latin typeface="AR Pゴシック体M" panose="020B0600000000000000" pitchFamily="50" charset="-128"/>
                <a:ea typeface="AR Pゴシック体M" panose="020B0600000000000000" pitchFamily="50" charset="-128"/>
              </a:rPr>
              <a:t>狭い</a:t>
            </a:r>
            <a:endParaRPr lang="en-US" altLang="ja-JP" sz="4000" b="1" dirty="0" smtClean="0">
              <a:solidFill>
                <a:srgbClr val="FFFF00"/>
              </a:solidFill>
              <a:latin typeface="AR Pゴシック体M" panose="020B0600000000000000" pitchFamily="50" charset="-128"/>
              <a:ea typeface="AR Pゴシック体M" panose="020B0600000000000000" pitchFamily="50" charset="-128"/>
            </a:endParaRPr>
          </a:p>
          <a:p>
            <a:pPr algn="ctr">
              <a:lnSpc>
                <a:spcPct val="150000"/>
              </a:lnSpc>
            </a:pPr>
            <a:r>
              <a:rPr lang="ja-JP" altLang="en-US" sz="4000" b="1" dirty="0" smtClean="0">
                <a:latin typeface="AR Pゴシック体M" panose="020B0600000000000000" pitchFamily="50" charset="-128"/>
                <a:ea typeface="AR Pゴシック体M" panose="020B0600000000000000" pitchFamily="50" charset="-128"/>
              </a:rPr>
              <a:t>・ 買い物は計画的に素早く済ます </a:t>
            </a:r>
            <a:endParaRPr lang="en-US" altLang="ja-JP" sz="4000" b="1" dirty="0" smtClean="0">
              <a:latin typeface="AR Pゴシック体M" panose="020B0600000000000000" pitchFamily="50" charset="-128"/>
              <a:ea typeface="AR Pゴシック体M" panose="020B0600000000000000" pitchFamily="50" charset="-128"/>
            </a:endParaRPr>
          </a:p>
          <a:p>
            <a:pPr algn="ctr">
              <a:lnSpc>
                <a:spcPct val="150000"/>
              </a:lnSpc>
            </a:pPr>
            <a:r>
              <a:rPr lang="ja-JP" altLang="en-US" sz="4000" b="1" dirty="0" smtClean="0">
                <a:latin typeface="AR Pゴシック体M" panose="020B0600000000000000" pitchFamily="50" charset="-128"/>
                <a:ea typeface="AR Pゴシック体M" panose="020B0600000000000000" pitchFamily="50" charset="-128"/>
              </a:rPr>
              <a:t>↓</a:t>
            </a:r>
            <a:endParaRPr lang="en-US" altLang="ja-JP" sz="4000" b="1" dirty="0">
              <a:latin typeface="AR Pゴシック体M" panose="020B0600000000000000" pitchFamily="50" charset="-128"/>
              <a:ea typeface="AR Pゴシック体M" panose="020B0600000000000000" pitchFamily="50" charset="-128"/>
            </a:endParaRPr>
          </a:p>
          <a:p>
            <a:pPr algn="ctr">
              <a:lnSpc>
                <a:spcPct val="150000"/>
              </a:lnSpc>
            </a:pPr>
            <a:r>
              <a:rPr lang="ja-JP" altLang="en-US" sz="4000" b="1" dirty="0" smtClean="0">
                <a:latin typeface="AR Pゴシック体M" panose="020B0600000000000000" pitchFamily="50" charset="-128"/>
                <a:ea typeface="AR Pゴシック体M" panose="020B0600000000000000" pitchFamily="50" charset="-128"/>
              </a:rPr>
              <a:t> 観光時間の</a:t>
            </a:r>
            <a:r>
              <a:rPr lang="ja-JP" altLang="en-US" sz="4000" b="1" dirty="0" smtClean="0">
                <a:solidFill>
                  <a:srgbClr val="FFFF00"/>
                </a:solidFill>
                <a:latin typeface="AR Pゴシック体M" panose="020B0600000000000000" pitchFamily="50" charset="-128"/>
                <a:ea typeface="AR Pゴシック体M" panose="020B0600000000000000" pitchFamily="50" charset="-128"/>
              </a:rPr>
              <a:t>平均時間</a:t>
            </a:r>
            <a:r>
              <a:rPr lang="ja-JP" altLang="en-US" sz="4000" b="1" dirty="0" smtClean="0">
                <a:latin typeface="AR Pゴシック体M" panose="020B0600000000000000" pitchFamily="50" charset="-128"/>
                <a:ea typeface="AR Pゴシック体M" panose="020B0600000000000000" pitchFamily="50" charset="-128"/>
              </a:rPr>
              <a:t>が</a:t>
            </a:r>
            <a:r>
              <a:rPr lang="ja-JP" altLang="en-US" sz="4000" b="1" dirty="0">
                <a:solidFill>
                  <a:srgbClr val="FFFF00"/>
                </a:solidFill>
                <a:latin typeface="AR Pゴシック体M" panose="020B0600000000000000" pitchFamily="50" charset="-128"/>
                <a:ea typeface="AR Pゴシック体M" panose="020B0600000000000000" pitchFamily="50" charset="-128"/>
              </a:rPr>
              <a:t>増加</a:t>
            </a:r>
            <a:r>
              <a:rPr lang="ja-JP" altLang="en-US" sz="4000" b="1" dirty="0" smtClean="0">
                <a:solidFill>
                  <a:srgbClr val="FFFF00"/>
                </a:solidFill>
                <a:latin typeface="AR Pゴシック体M" panose="020B0600000000000000" pitchFamily="50" charset="-128"/>
                <a:ea typeface="AR Pゴシック体M" panose="020B0600000000000000" pitchFamily="50" charset="-128"/>
              </a:rPr>
              <a:t>してい</a:t>
            </a:r>
            <a:r>
              <a:rPr lang="ja-JP" altLang="en-US" sz="4000" b="1" dirty="0">
                <a:solidFill>
                  <a:srgbClr val="FFFF00"/>
                </a:solidFill>
                <a:latin typeface="AR Pゴシック体M" panose="020B0600000000000000" pitchFamily="50" charset="-128"/>
                <a:ea typeface="AR Pゴシック体M" panose="020B0600000000000000" pitchFamily="50" charset="-128"/>
              </a:rPr>
              <a:t>る</a:t>
            </a:r>
            <a:endParaRPr lang="en-US" altLang="ja-JP" sz="4000" b="1" dirty="0">
              <a:latin typeface="AR Pゴシック体M" panose="020B0600000000000000" pitchFamily="50" charset="-128"/>
              <a:ea typeface="AR Pゴシック体M" panose="020B0600000000000000" pitchFamily="50" charset="-128"/>
            </a:endParaRPr>
          </a:p>
          <a:p>
            <a:pPr>
              <a:lnSpc>
                <a:spcPct val="150000"/>
              </a:lnSpc>
            </a:pPr>
            <a:endParaRPr kumimoji="1" lang="en-US" altLang="ja-JP" sz="3200" b="1" dirty="0" smtClean="0">
              <a:latin typeface="AR Pゴシック体M" panose="020B0600000000000000" pitchFamily="50" charset="-128"/>
              <a:ea typeface="AR Pゴシック体M" panose="020B0600000000000000" pitchFamily="50" charset="-128"/>
            </a:endParaRPr>
          </a:p>
          <a:p>
            <a:pPr algn="ctr">
              <a:lnSpc>
                <a:spcPct val="200000"/>
              </a:lnSpc>
            </a:pPr>
            <a:endParaRPr kumimoji="1" lang="en-US" altLang="ja-JP" sz="2500" b="1" i="1" dirty="0" smtClean="0">
              <a:latin typeface="AR Pゴシック体M" panose="020B0600000000000000" pitchFamily="50" charset="-128"/>
              <a:ea typeface="AR Pゴシック体M" panose="020B0600000000000000" pitchFamily="50" charset="-128"/>
            </a:endParaRPr>
          </a:p>
          <a:p>
            <a:pPr algn="ctr">
              <a:lnSpc>
                <a:spcPct val="200000"/>
              </a:lnSpc>
            </a:pPr>
            <a:endParaRPr kumimoji="1" lang="en-US" altLang="ja-JP" sz="2500" b="1" dirty="0" smtClean="0">
              <a:latin typeface="AR Pゴシック体M" panose="020B0600000000000000" pitchFamily="50" charset="-128"/>
              <a:ea typeface="AR Pゴシック体M" panose="020B0600000000000000" pitchFamily="50" charset="-128"/>
            </a:endParaRPr>
          </a:p>
          <a:p>
            <a:pPr algn="ctr">
              <a:lnSpc>
                <a:spcPct val="200000"/>
              </a:lnSpc>
            </a:pPr>
            <a:endParaRPr kumimoji="1" lang="ja-JP" altLang="en-US" sz="2500" b="1" dirty="0">
              <a:latin typeface="AR Pゴシック体M" panose="020B0600000000000000" pitchFamily="50" charset="-128"/>
              <a:ea typeface="AR Pゴシック体M" panose="020B0600000000000000" pitchFamily="50" charset="-128"/>
            </a:endParaRPr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181" y="1684756"/>
            <a:ext cx="3181399" cy="2120932"/>
          </a:xfrm>
          <a:prstGeom prst="rect">
            <a:avLst/>
          </a:prstGeom>
        </p:spPr>
      </p:pic>
      <p:pic>
        <p:nvPicPr>
          <p:cNvPr id="5" name="図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7845" y="4226753"/>
            <a:ext cx="3392937" cy="22531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27119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40395" y="758792"/>
            <a:ext cx="9603661" cy="1243349"/>
          </a:xfrm>
        </p:spPr>
        <p:txBody>
          <a:bodyPr/>
          <a:lstStyle/>
          <a:p>
            <a:r>
              <a:rPr kumimoji="1" lang="en-US" altLang="ja-JP" sz="4400" dirty="0" smtClean="0">
                <a:latin typeface="AR P新藝体E" panose="040B0900000000000000" pitchFamily="50" charset="-128"/>
                <a:ea typeface="AR P新藝体E" panose="040B0900000000000000" pitchFamily="50" charset="-128"/>
              </a:rPr>
              <a:t> </a:t>
            </a:r>
            <a:r>
              <a:rPr kumimoji="1" lang="ja-JP" altLang="en-US" sz="4400" dirty="0" smtClean="0">
                <a:latin typeface="AR P新藝体E" panose="040B0900000000000000" pitchFamily="50" charset="-128"/>
                <a:ea typeface="AR P新藝体E" panose="040B0900000000000000" pitchFamily="50" charset="-128"/>
              </a:rPr>
              <a:t>買い物は計画的に素早く済ませる </a:t>
            </a:r>
            <a:endParaRPr kumimoji="1" lang="ja-JP" altLang="en-US" sz="4400" dirty="0">
              <a:latin typeface="AR P新藝体E" panose="040B0900000000000000" pitchFamily="50" charset="-128"/>
              <a:ea typeface="AR P新藝体E" panose="040B0900000000000000" pitchFamily="50" charset="-128"/>
            </a:endParaRPr>
          </a:p>
        </p:txBody>
      </p:sp>
      <p:sp>
        <p:nvSpPr>
          <p:cNvPr id="5" name="下矢印 4"/>
          <p:cNvSpPr/>
          <p:nvPr/>
        </p:nvSpPr>
        <p:spPr>
          <a:xfrm>
            <a:off x="5707824" y="2335836"/>
            <a:ext cx="724930" cy="74964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774570" y="3233248"/>
            <a:ext cx="11135309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000" b="1" dirty="0" smtClean="0">
                <a:latin typeface="AR Pゴシック体M" panose="020B0600000000000000" pitchFamily="50" charset="-128"/>
                <a:ea typeface="AR Pゴシック体M" panose="020B0600000000000000" pitchFamily="50" charset="-128"/>
              </a:rPr>
              <a:t>観光時間半日（４時間以上）の観光客の割合は</a:t>
            </a:r>
            <a:r>
              <a:rPr lang="ja-JP" altLang="en-US" sz="4000" b="1" dirty="0" err="1" smtClean="0">
                <a:latin typeface="AR Pゴシック体M" panose="020B0600000000000000" pitchFamily="50" charset="-128"/>
                <a:ea typeface="AR Pゴシック体M" panose="020B0600000000000000" pitchFamily="50" charset="-128"/>
              </a:rPr>
              <a:t>、、、</a:t>
            </a:r>
            <a:endParaRPr lang="en-US" altLang="ja-JP" sz="4000" b="1" dirty="0" smtClean="0">
              <a:latin typeface="AR Pゴシック体M" panose="020B0600000000000000" pitchFamily="50" charset="-128"/>
              <a:ea typeface="AR Pゴシック体M" panose="020B0600000000000000" pitchFamily="50" charset="-128"/>
            </a:endParaRPr>
          </a:p>
          <a:p>
            <a:endParaRPr kumimoji="1" lang="ja-JP" altLang="en-US" sz="2800" b="1" dirty="0">
              <a:latin typeface="AR Pゴシック体M" panose="020B0600000000000000" pitchFamily="50" charset="-128"/>
              <a:ea typeface="AR Pゴシック体M" panose="020B0600000000000000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970275" y="4139445"/>
            <a:ext cx="820002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400" dirty="0" smtClean="0"/>
              <a:t>５７</a:t>
            </a:r>
            <a:r>
              <a:rPr kumimoji="1" lang="en-US" altLang="ja-JP" sz="4400" dirty="0" smtClean="0"/>
              <a:t>.</a:t>
            </a:r>
            <a:r>
              <a:rPr kumimoji="1" lang="ja-JP" altLang="en-US" sz="4400" dirty="0" smtClean="0"/>
              <a:t>２％ ⇨ </a:t>
            </a:r>
            <a:r>
              <a:rPr lang="ja-JP" altLang="en-US" sz="6000" b="1" dirty="0" smtClean="0">
                <a:solidFill>
                  <a:srgbClr val="FFFF00"/>
                </a:solidFill>
              </a:rPr>
              <a:t>６６</a:t>
            </a:r>
            <a:r>
              <a:rPr lang="en-US" altLang="ja-JP" sz="6000" b="1" dirty="0" smtClean="0">
                <a:solidFill>
                  <a:srgbClr val="FFFF00"/>
                </a:solidFill>
              </a:rPr>
              <a:t>.</a:t>
            </a:r>
            <a:r>
              <a:rPr lang="ja-JP" altLang="en-US" sz="6000" b="1" dirty="0" smtClean="0">
                <a:solidFill>
                  <a:srgbClr val="FFFF00"/>
                </a:solidFill>
              </a:rPr>
              <a:t>８</a:t>
            </a:r>
            <a:r>
              <a:rPr lang="ja-JP" altLang="en-US" sz="6000" b="1" dirty="0">
                <a:solidFill>
                  <a:srgbClr val="FFFF00"/>
                </a:solidFill>
              </a:rPr>
              <a:t>％</a:t>
            </a:r>
            <a:endParaRPr kumimoji="1" lang="en-US" altLang="ja-JP" sz="6000" b="1" dirty="0" smtClean="0">
              <a:solidFill>
                <a:srgbClr val="FFFF00"/>
              </a:solidFill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5352284" y="5353419"/>
            <a:ext cx="82955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 b="1" dirty="0" smtClean="0">
                <a:solidFill>
                  <a:srgbClr val="FFFF00"/>
                </a:solidFill>
                <a:latin typeface="AR Pゴシック体M" panose="020B0600000000000000" pitchFamily="50" charset="-128"/>
                <a:ea typeface="AR Pゴシック体M" panose="020B0600000000000000" pitchFamily="50" charset="-128"/>
              </a:rPr>
              <a:t>約１０％</a:t>
            </a:r>
            <a:r>
              <a:rPr kumimoji="1" lang="ja-JP" altLang="en-US" sz="4000" b="1" dirty="0" smtClean="0">
                <a:latin typeface="AR Pゴシック体M" panose="020B0600000000000000" pitchFamily="50" charset="-128"/>
                <a:ea typeface="AR Pゴシック体M" panose="020B0600000000000000" pitchFamily="50" charset="-128"/>
              </a:rPr>
              <a:t>増加してしまっている・・・</a:t>
            </a:r>
            <a:endParaRPr kumimoji="1" lang="ja-JP" altLang="en-US" sz="4000" b="1" dirty="0">
              <a:latin typeface="AR Pゴシック体M" panose="020B0600000000000000" pitchFamily="50" charset="-128"/>
              <a:ea typeface="AR Pゴシック体M" panose="020B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740065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  <p:bldP spid="6" grpId="0"/>
      <p:bldP spid="7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42488" y="572455"/>
            <a:ext cx="8825658" cy="831457"/>
          </a:xfrm>
        </p:spPr>
        <p:txBody>
          <a:bodyPr/>
          <a:lstStyle/>
          <a:p>
            <a:r>
              <a:rPr lang="ja-JP" altLang="en-US" sz="6000" b="1" dirty="0" smtClean="0">
                <a:latin typeface="AR P新藝体E" panose="040B0900000000000000" pitchFamily="50" charset="-128"/>
                <a:ea typeface="AR P新藝体E" panose="040B0900000000000000" pitchFamily="50" charset="-128"/>
              </a:rPr>
              <a:t>なぜ</a:t>
            </a:r>
            <a:r>
              <a:rPr lang="ja-JP" altLang="en-US" sz="6000" b="1" dirty="0" err="1" smtClean="0">
                <a:latin typeface="AR P新藝体E" panose="040B0900000000000000" pitchFamily="50" charset="-128"/>
                <a:ea typeface="AR P新藝体E" panose="040B0900000000000000" pitchFamily="50" charset="-128"/>
              </a:rPr>
              <a:t>．．．．．</a:t>
            </a:r>
            <a:r>
              <a:rPr lang="ja-JP" altLang="en-US" sz="6000" b="1" dirty="0" smtClean="0">
                <a:latin typeface="AR P新藝体E" panose="040B0900000000000000" pitchFamily="50" charset="-128"/>
                <a:ea typeface="AR P新藝体E" panose="040B0900000000000000" pitchFamily="50" charset="-128"/>
              </a:rPr>
              <a:t>？</a:t>
            </a:r>
            <a:endParaRPr kumimoji="1" lang="ja-JP" altLang="en-US" sz="6000" b="1" dirty="0">
              <a:latin typeface="AR P新藝体E" panose="040B0900000000000000" pitchFamily="50" charset="-128"/>
              <a:ea typeface="AR P新藝体E" panose="040B0900000000000000" pitchFamily="50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967943" y="1852799"/>
            <a:ext cx="10495307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ja-JP" altLang="en-US" sz="4400" b="1" dirty="0" smtClean="0">
                <a:latin typeface="AR Pゴシック体M" panose="020B0600000000000000" pitchFamily="50" charset="-128"/>
                <a:ea typeface="AR Pゴシック体M" panose="020B0600000000000000" pitchFamily="50" charset="-128"/>
              </a:rPr>
              <a:t>川越は開店時間が</a:t>
            </a:r>
            <a:r>
              <a:rPr lang="ja-JP" altLang="en-US" sz="4400" b="1" dirty="0" smtClean="0">
                <a:solidFill>
                  <a:srgbClr val="FFFF00"/>
                </a:solidFill>
                <a:latin typeface="AR Pゴシック体M" panose="020B0600000000000000" pitchFamily="50" charset="-128"/>
                <a:ea typeface="AR Pゴシック体M" panose="020B0600000000000000" pitchFamily="50" charset="-128"/>
              </a:rPr>
              <a:t>１０：００</a:t>
            </a:r>
            <a:r>
              <a:rPr lang="ja-JP" altLang="en-US" sz="4400" b="1" dirty="0" smtClean="0">
                <a:latin typeface="AR Pゴシック体M" panose="020B0600000000000000" pitchFamily="50" charset="-128"/>
                <a:ea typeface="AR Pゴシック体M" panose="020B0600000000000000" pitchFamily="50" charset="-128"/>
              </a:rPr>
              <a:t>のお店が多く、</a:t>
            </a:r>
            <a:endParaRPr lang="en-US" altLang="ja-JP" sz="4400" b="1" dirty="0" smtClean="0">
              <a:latin typeface="AR Pゴシック体M" panose="020B0600000000000000" pitchFamily="50" charset="-128"/>
              <a:ea typeface="AR Pゴシック体M" panose="020B0600000000000000" pitchFamily="50" charset="-128"/>
            </a:endParaRPr>
          </a:p>
          <a:p>
            <a:pPr algn="ctr"/>
            <a:r>
              <a:rPr lang="ja-JP" altLang="en-US" sz="4400" b="1" dirty="0" smtClean="0">
                <a:latin typeface="AR Pゴシック体M" panose="020B0600000000000000" pitchFamily="50" charset="-128"/>
                <a:ea typeface="AR Pゴシック体M" panose="020B0600000000000000" pitchFamily="50" charset="-128"/>
              </a:rPr>
              <a:t>たくさんの</a:t>
            </a:r>
            <a:r>
              <a:rPr lang="ja-JP" altLang="en-US" sz="4400" b="1" dirty="0" smtClean="0">
                <a:solidFill>
                  <a:srgbClr val="FFFF00"/>
                </a:solidFill>
                <a:latin typeface="AR Pゴシック体M" panose="020B0600000000000000" pitchFamily="50" charset="-128"/>
                <a:ea typeface="AR Pゴシック体M" panose="020B0600000000000000" pitchFamily="50" charset="-128"/>
              </a:rPr>
              <a:t>観光客</a:t>
            </a:r>
            <a:r>
              <a:rPr lang="ja-JP" altLang="en-US" sz="4400" b="1" dirty="0" smtClean="0">
                <a:latin typeface="AR Pゴシック体M" panose="020B0600000000000000" pitchFamily="50" charset="-128"/>
                <a:ea typeface="AR Pゴシック体M" panose="020B0600000000000000" pitchFamily="50" charset="-128"/>
              </a:rPr>
              <a:t>が１０：００を目指し訪問する。</a:t>
            </a:r>
            <a:endParaRPr lang="en-US" altLang="ja-JP" sz="4400" b="1" dirty="0" smtClean="0">
              <a:latin typeface="AR Pゴシック体M" panose="020B0600000000000000" pitchFamily="50" charset="-128"/>
              <a:ea typeface="AR Pゴシック体M" panose="020B0600000000000000" pitchFamily="50" charset="-128"/>
            </a:endParaRPr>
          </a:p>
          <a:p>
            <a:pPr algn="ctr">
              <a:lnSpc>
                <a:spcPct val="150000"/>
              </a:lnSpc>
            </a:pPr>
            <a:r>
              <a:rPr lang="ja-JP" altLang="en-US" sz="4000" b="1" dirty="0" smtClean="0">
                <a:latin typeface="AR Pゴシック体M" panose="020B0600000000000000" pitchFamily="50" charset="-128"/>
                <a:ea typeface="AR Pゴシック体M" panose="020B0600000000000000" pitchFamily="50" charset="-128"/>
              </a:rPr>
              <a:t>↓</a:t>
            </a:r>
            <a:endParaRPr lang="en-US" altLang="ja-JP" sz="4000" b="1" dirty="0" smtClean="0">
              <a:latin typeface="AR Pゴシック体M" panose="020B0600000000000000" pitchFamily="50" charset="-128"/>
              <a:ea typeface="AR Pゴシック体M" panose="020B0600000000000000" pitchFamily="50" charset="-128"/>
            </a:endParaRPr>
          </a:p>
          <a:p>
            <a:pPr algn="ctr">
              <a:lnSpc>
                <a:spcPct val="150000"/>
              </a:lnSpc>
            </a:pPr>
            <a:r>
              <a:rPr lang="ja-JP" altLang="en-US" sz="4800" b="1" dirty="0" smtClean="0">
                <a:latin typeface="AR P新藝体E" panose="040B0900000000000000" pitchFamily="50" charset="-128"/>
                <a:ea typeface="AR P新藝体E" panose="040B0900000000000000" pitchFamily="50" charset="-128"/>
              </a:rPr>
              <a:t>訪問時間の</a:t>
            </a:r>
            <a:r>
              <a:rPr lang="ja-JP" altLang="en-US" sz="4800" b="1" dirty="0" smtClean="0">
                <a:solidFill>
                  <a:srgbClr val="FFFF00"/>
                </a:solidFill>
                <a:latin typeface="AR P新藝体E" panose="040B0900000000000000" pitchFamily="50" charset="-128"/>
                <a:ea typeface="AR P新藝体E" panose="040B0900000000000000" pitchFamily="50" charset="-128"/>
              </a:rPr>
              <a:t>分散</a:t>
            </a:r>
            <a:r>
              <a:rPr lang="ja-JP" altLang="en-US" sz="4800" b="1" dirty="0" smtClean="0">
                <a:latin typeface="AR P新藝体E" panose="040B0900000000000000" pitchFamily="50" charset="-128"/>
                <a:ea typeface="AR P新藝体E" panose="040B0900000000000000" pitchFamily="50" charset="-128"/>
              </a:rPr>
              <a:t>が出来ていない</a:t>
            </a:r>
            <a:endParaRPr lang="en-US" altLang="ja-JP" sz="4800" b="1" dirty="0" smtClean="0">
              <a:latin typeface="AR P新藝体E" panose="040B0900000000000000" pitchFamily="50" charset="-128"/>
              <a:ea typeface="AR P新藝体E" panose="04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851407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0" y="946367"/>
            <a:ext cx="12192000" cy="2004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kumimoji="1" lang="ja-JP" altLang="en-US" sz="4400" dirty="0" smtClean="0">
                <a:latin typeface="AR P新藝体E" panose="040B0900000000000000" pitchFamily="50" charset="-128"/>
                <a:ea typeface="AR P新藝体E" panose="040B0900000000000000" pitchFamily="50" charset="-128"/>
              </a:rPr>
              <a:t>訪問時間の</a:t>
            </a:r>
            <a:r>
              <a:rPr kumimoji="1" lang="ja-JP" altLang="en-US" sz="4400" dirty="0" smtClean="0">
                <a:solidFill>
                  <a:srgbClr val="FFFF00"/>
                </a:solidFill>
                <a:latin typeface="AR P新藝体E" panose="040B0900000000000000" pitchFamily="50" charset="-128"/>
                <a:ea typeface="AR P新藝体E" panose="040B0900000000000000" pitchFamily="50" charset="-128"/>
              </a:rPr>
              <a:t>分散</a:t>
            </a:r>
            <a:r>
              <a:rPr kumimoji="1" lang="ja-JP" altLang="en-US" sz="4400" dirty="0" smtClean="0">
                <a:latin typeface="AR P新藝体E" panose="040B0900000000000000" pitchFamily="50" charset="-128"/>
                <a:ea typeface="AR P新藝体E" panose="040B0900000000000000" pitchFamily="50" charset="-128"/>
              </a:rPr>
              <a:t>が出来ていない</a:t>
            </a:r>
            <a:endParaRPr kumimoji="1" lang="en-US" altLang="ja-JP" sz="4400" dirty="0" smtClean="0">
              <a:latin typeface="AR P新藝体E" panose="040B0900000000000000" pitchFamily="50" charset="-128"/>
              <a:ea typeface="AR P新藝体E" panose="040B0900000000000000" pitchFamily="50" charset="-128"/>
            </a:endParaRPr>
          </a:p>
          <a:p>
            <a:pPr algn="ctr">
              <a:lnSpc>
                <a:spcPct val="150000"/>
              </a:lnSpc>
            </a:pPr>
            <a:r>
              <a:rPr lang="ja-JP" altLang="en-US" sz="4400" dirty="0">
                <a:latin typeface="AR P新藝体E" panose="040B0900000000000000" pitchFamily="50" charset="-128"/>
                <a:ea typeface="AR P新藝体E" panose="040B0900000000000000" pitchFamily="50" charset="-128"/>
              </a:rPr>
              <a:t>↓</a:t>
            </a:r>
            <a:endParaRPr kumimoji="1" lang="ja-JP" altLang="en-US" sz="4400" dirty="0">
              <a:latin typeface="AR P新藝体E" panose="040B0900000000000000" pitchFamily="50" charset="-128"/>
              <a:ea typeface="AR P新藝体E" panose="040B0900000000000000" pitchFamily="50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-2771" y="2951018"/>
            <a:ext cx="12194771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ja-JP" altLang="en-US" sz="4400" dirty="0" smtClean="0">
                <a:latin typeface="AR P新藝体E" panose="040B0900000000000000" pitchFamily="50" charset="-128"/>
                <a:ea typeface="AR P新藝体E" panose="040B0900000000000000" pitchFamily="50" charset="-128"/>
              </a:rPr>
              <a:t>同じ</a:t>
            </a:r>
            <a:r>
              <a:rPr lang="ja-JP" altLang="en-US" sz="4400" dirty="0">
                <a:latin typeface="AR P新藝体E" panose="040B0900000000000000" pitchFamily="50" charset="-128"/>
                <a:ea typeface="AR P新藝体E" panose="040B0900000000000000" pitchFamily="50" charset="-128"/>
              </a:rPr>
              <a:t>時間</a:t>
            </a:r>
            <a:r>
              <a:rPr lang="ja-JP" altLang="en-US" sz="4400" dirty="0" smtClean="0">
                <a:latin typeface="AR P新藝体E" panose="040B0900000000000000" pitchFamily="50" charset="-128"/>
                <a:ea typeface="AR P新藝体E" panose="040B0900000000000000" pitchFamily="50" charset="-128"/>
              </a:rPr>
              <a:t>に観光客が</a:t>
            </a:r>
            <a:r>
              <a:rPr lang="ja-JP" altLang="en-US" sz="4400" dirty="0" smtClean="0">
                <a:solidFill>
                  <a:srgbClr val="FFFF00"/>
                </a:solidFill>
                <a:latin typeface="AR P新藝体E" panose="040B0900000000000000" pitchFamily="50" charset="-128"/>
                <a:ea typeface="AR P新藝体E" panose="040B0900000000000000" pitchFamily="50" charset="-128"/>
              </a:rPr>
              <a:t>集中</a:t>
            </a:r>
            <a:r>
              <a:rPr lang="ja-JP" altLang="en-US" sz="4400" dirty="0" smtClean="0">
                <a:latin typeface="AR P新藝体E" panose="040B0900000000000000" pitchFamily="50" charset="-128"/>
                <a:ea typeface="AR P新藝体E" panose="040B0900000000000000" pitchFamily="50" charset="-128"/>
              </a:rPr>
              <a:t>してしまう</a:t>
            </a:r>
            <a:endParaRPr lang="en-US" altLang="ja-JP" sz="4400" dirty="0" smtClean="0">
              <a:latin typeface="AR P新藝体E" panose="040B0900000000000000" pitchFamily="50" charset="-128"/>
              <a:ea typeface="AR P新藝体E" panose="040B0900000000000000" pitchFamily="50" charset="-128"/>
            </a:endParaRPr>
          </a:p>
          <a:p>
            <a:pPr algn="ctr">
              <a:lnSpc>
                <a:spcPct val="150000"/>
              </a:lnSpc>
            </a:pPr>
            <a:r>
              <a:rPr kumimoji="1" lang="ja-JP" altLang="en-US" sz="4400" dirty="0" smtClean="0">
                <a:latin typeface="AR P新藝体E" panose="040B0900000000000000" pitchFamily="50" charset="-128"/>
                <a:ea typeface="AR P新藝体E" panose="040B0900000000000000" pitchFamily="50" charset="-128"/>
              </a:rPr>
              <a:t>↓</a:t>
            </a:r>
            <a:endParaRPr kumimoji="1" lang="en-US" altLang="ja-JP" sz="4400" dirty="0" smtClean="0">
              <a:latin typeface="AR P新藝体E" panose="040B0900000000000000" pitchFamily="50" charset="-128"/>
              <a:ea typeface="AR P新藝体E" panose="040B0900000000000000" pitchFamily="50" charset="-128"/>
            </a:endParaRPr>
          </a:p>
          <a:p>
            <a:pPr algn="ctr">
              <a:lnSpc>
                <a:spcPct val="150000"/>
              </a:lnSpc>
            </a:pPr>
            <a:r>
              <a:rPr kumimoji="1" lang="ja-JP" altLang="en-US" sz="4400" dirty="0" smtClean="0">
                <a:latin typeface="AR P新藝体E" panose="040B0900000000000000" pitchFamily="50" charset="-128"/>
                <a:ea typeface="AR P新藝体E" panose="040B0900000000000000" pitchFamily="50" charset="-128"/>
              </a:rPr>
              <a:t>店内が</a:t>
            </a:r>
            <a:r>
              <a:rPr kumimoji="1" lang="ja-JP" altLang="en-US" sz="4400" dirty="0" smtClean="0">
                <a:solidFill>
                  <a:srgbClr val="FFFF00"/>
                </a:solidFill>
                <a:latin typeface="AR P新藝体E" panose="040B0900000000000000" pitchFamily="50" charset="-128"/>
                <a:ea typeface="AR P新藝体E" panose="040B0900000000000000" pitchFamily="50" charset="-128"/>
              </a:rPr>
              <a:t>混雑</a:t>
            </a:r>
            <a:r>
              <a:rPr kumimoji="1" lang="ja-JP" altLang="en-US" sz="4400" dirty="0" smtClean="0">
                <a:latin typeface="AR P新藝体E" panose="040B0900000000000000" pitchFamily="50" charset="-128"/>
                <a:ea typeface="AR P新藝体E" panose="040B0900000000000000" pitchFamily="50" charset="-128"/>
              </a:rPr>
              <a:t>し、お会計に時間が</a:t>
            </a:r>
            <a:r>
              <a:rPr kumimoji="1" lang="ja-JP" altLang="en-US" sz="4400" dirty="0" smtClean="0">
                <a:solidFill>
                  <a:srgbClr val="FFFF00"/>
                </a:solidFill>
                <a:latin typeface="AR P新藝体E" panose="040B0900000000000000" pitchFamily="50" charset="-128"/>
                <a:ea typeface="AR P新藝体E" panose="040B0900000000000000" pitchFamily="50" charset="-128"/>
              </a:rPr>
              <a:t>かかってしまう</a:t>
            </a:r>
            <a:endParaRPr kumimoji="1" lang="ja-JP" altLang="en-US" sz="4400" dirty="0">
              <a:solidFill>
                <a:srgbClr val="FFFF00"/>
              </a:solidFill>
              <a:latin typeface="AR P新藝体E" panose="040B0900000000000000" pitchFamily="50" charset="-128"/>
              <a:ea typeface="AR P新藝体E" panose="04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23913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0" y="1886988"/>
            <a:ext cx="12191999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800" dirty="0" smtClean="0">
                <a:latin typeface="AR P新藝体E" panose="040B0900000000000000" pitchFamily="50" charset="-128"/>
                <a:ea typeface="AR P新藝体E" panose="040B0900000000000000" pitchFamily="50" charset="-128"/>
              </a:rPr>
              <a:t>観光時間が半日以上の観光客の割合が</a:t>
            </a:r>
            <a:r>
              <a:rPr kumimoji="1" lang="ja-JP" altLang="en-US" sz="4800" dirty="0" err="1" smtClean="0">
                <a:latin typeface="AR P新藝体E" panose="040B0900000000000000" pitchFamily="50" charset="-128"/>
                <a:ea typeface="AR P新藝体E" panose="040B0900000000000000" pitchFamily="50" charset="-128"/>
              </a:rPr>
              <a:t>、、、</a:t>
            </a:r>
            <a:endParaRPr kumimoji="1" lang="en-US" altLang="ja-JP" sz="4800" dirty="0" smtClean="0">
              <a:latin typeface="AR P新藝体E" panose="040B0900000000000000" pitchFamily="50" charset="-128"/>
              <a:ea typeface="AR P新藝体E" panose="040B0900000000000000" pitchFamily="50" charset="-128"/>
            </a:endParaRPr>
          </a:p>
          <a:p>
            <a:endParaRPr lang="en-US" altLang="ja-JP" sz="7200" dirty="0">
              <a:latin typeface="AR P新藝体E" panose="040B0900000000000000" pitchFamily="50" charset="-128"/>
              <a:ea typeface="AR P新藝体E" panose="040B0900000000000000" pitchFamily="50" charset="-128"/>
            </a:endParaRPr>
          </a:p>
          <a:p>
            <a:pPr algn="ctr"/>
            <a:r>
              <a:rPr kumimoji="1" lang="ja-JP" altLang="en-US" sz="7200" dirty="0" smtClean="0">
                <a:solidFill>
                  <a:srgbClr val="FFFF00"/>
                </a:solidFill>
                <a:latin typeface="AR P新藝体E" panose="040B0900000000000000" pitchFamily="50" charset="-128"/>
                <a:ea typeface="AR P新藝体E" panose="040B0900000000000000" pitchFamily="50" charset="-128"/>
              </a:rPr>
              <a:t>増加</a:t>
            </a:r>
            <a:r>
              <a:rPr kumimoji="1" lang="ja-JP" altLang="en-US" sz="7200" dirty="0" smtClean="0">
                <a:latin typeface="AR P新藝体E" panose="040B0900000000000000" pitchFamily="50" charset="-128"/>
                <a:ea typeface="AR P新藝体E" panose="040B0900000000000000" pitchFamily="50" charset="-128"/>
              </a:rPr>
              <a:t>してしまっている！</a:t>
            </a:r>
            <a:endParaRPr kumimoji="1" lang="ja-JP" altLang="en-US" sz="7200" dirty="0">
              <a:latin typeface="AR P新藝体E" panose="040B0900000000000000" pitchFamily="50" charset="-128"/>
              <a:ea typeface="AR P新藝体E" panose="04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30661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40338" y="134763"/>
            <a:ext cx="8825658" cy="1237735"/>
          </a:xfrm>
        </p:spPr>
        <p:txBody>
          <a:bodyPr/>
          <a:lstStyle/>
          <a:p>
            <a:r>
              <a:rPr kumimoji="1" lang="ja-JP" altLang="en-US" sz="6000" dirty="0" smtClean="0">
                <a:latin typeface="AR P新藝体E" panose="040B0900000000000000" pitchFamily="50" charset="-128"/>
                <a:ea typeface="AR P新藝体E" panose="040B0900000000000000" pitchFamily="50" charset="-128"/>
              </a:rPr>
              <a:t>解決策</a:t>
            </a:r>
            <a:endParaRPr kumimoji="1" lang="ja-JP" altLang="en-US" sz="6000" dirty="0">
              <a:latin typeface="AR P新藝体E" panose="040B0900000000000000" pitchFamily="50" charset="-128"/>
              <a:ea typeface="AR P新藝体E" panose="040B0900000000000000" pitchFamily="50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847909" y="1148054"/>
            <a:ext cx="10540137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ja-JP" altLang="en-US" sz="4000" b="1" dirty="0" smtClean="0">
                <a:latin typeface="AR P新藝体E" panose="040B0900000000000000" pitchFamily="50" charset="-128"/>
                <a:ea typeface="AR P新藝体E" panose="040B0900000000000000" pitchFamily="50" charset="-128"/>
              </a:rPr>
              <a:t>川越に並ぶお店で協力し、</a:t>
            </a:r>
            <a:endParaRPr lang="en-US" altLang="ja-JP" sz="4000" b="1" dirty="0" smtClean="0">
              <a:latin typeface="AR P新藝体E" panose="040B0900000000000000" pitchFamily="50" charset="-128"/>
              <a:ea typeface="AR P新藝体E" panose="040B0900000000000000" pitchFamily="50" charset="-128"/>
            </a:endParaRPr>
          </a:p>
          <a:p>
            <a:pPr algn="ctr">
              <a:lnSpc>
                <a:spcPct val="150000"/>
              </a:lnSpc>
            </a:pPr>
            <a:r>
              <a:rPr lang="ja-JP" altLang="en-US" sz="4000" b="1" dirty="0" smtClean="0">
                <a:solidFill>
                  <a:srgbClr val="FFFF00"/>
                </a:solidFill>
                <a:latin typeface="AR P新藝体E" panose="040B0900000000000000" pitchFamily="50" charset="-128"/>
                <a:ea typeface="AR P新藝体E" panose="040B0900000000000000" pitchFamily="50" charset="-128"/>
              </a:rPr>
              <a:t>開店時間</a:t>
            </a:r>
            <a:r>
              <a:rPr lang="ja-JP" altLang="en-US" sz="4000" b="1" dirty="0" smtClean="0">
                <a:latin typeface="AR P新藝体E" panose="040B0900000000000000" pitchFamily="50" charset="-128"/>
                <a:ea typeface="AR P新藝体E" panose="040B0900000000000000" pitchFamily="50" charset="-128"/>
              </a:rPr>
              <a:t>をずらし訪問時間の</a:t>
            </a:r>
            <a:r>
              <a:rPr lang="ja-JP" altLang="en-US" sz="4000" b="1" dirty="0" smtClean="0">
                <a:solidFill>
                  <a:srgbClr val="FFFF00"/>
                </a:solidFill>
                <a:latin typeface="AR P新藝体E" panose="040B0900000000000000" pitchFamily="50" charset="-128"/>
                <a:ea typeface="AR P新藝体E" panose="040B0900000000000000" pitchFamily="50" charset="-128"/>
              </a:rPr>
              <a:t>分散</a:t>
            </a:r>
            <a:r>
              <a:rPr lang="ja-JP" altLang="en-US" sz="4000" b="1" dirty="0" smtClean="0">
                <a:latin typeface="AR P新藝体E" panose="040B0900000000000000" pitchFamily="50" charset="-128"/>
                <a:ea typeface="AR P新藝体E" panose="040B0900000000000000" pitchFamily="50" charset="-128"/>
              </a:rPr>
              <a:t>を目指す。</a:t>
            </a:r>
            <a:endParaRPr lang="en-US" altLang="ja-JP" sz="4000" b="1" dirty="0" smtClean="0">
              <a:latin typeface="AR P新藝体E" panose="040B0900000000000000" pitchFamily="50" charset="-128"/>
              <a:ea typeface="AR P新藝体E" panose="040B0900000000000000" pitchFamily="50" charset="-128"/>
            </a:endParaRPr>
          </a:p>
          <a:p>
            <a:pPr algn="ctr">
              <a:lnSpc>
                <a:spcPct val="150000"/>
              </a:lnSpc>
            </a:pPr>
            <a:r>
              <a:rPr lang="ja-JP" altLang="en-US" sz="4400" b="1" dirty="0" smtClean="0">
                <a:latin typeface="AR P新藝体E" panose="040B0900000000000000" pitchFamily="50" charset="-128"/>
                <a:ea typeface="AR P新藝体E" panose="040B0900000000000000" pitchFamily="50" charset="-128"/>
              </a:rPr>
              <a:t>↓</a:t>
            </a:r>
            <a:endParaRPr lang="en-US" altLang="ja-JP" sz="4400" b="1" dirty="0" smtClean="0">
              <a:latin typeface="AR P新藝体E" panose="040B0900000000000000" pitchFamily="50" charset="-128"/>
              <a:ea typeface="AR P新藝体E" panose="040B0900000000000000" pitchFamily="50" charset="-128"/>
            </a:endParaRPr>
          </a:p>
          <a:p>
            <a:pPr algn="ctr">
              <a:lnSpc>
                <a:spcPct val="150000"/>
              </a:lnSpc>
            </a:pPr>
            <a:r>
              <a:rPr lang="ja-JP" altLang="en-US" sz="3600" b="1" dirty="0" smtClean="0">
                <a:latin typeface="AR Pゴシック体M" panose="020B0600000000000000" pitchFamily="50" charset="-128"/>
                <a:ea typeface="AR Pゴシック体M" panose="020B0600000000000000" pitchFamily="50" charset="-128"/>
              </a:rPr>
              <a:t>その</a:t>
            </a:r>
            <a:r>
              <a:rPr lang="ja-JP" altLang="en-US" sz="3600" b="1" dirty="0">
                <a:latin typeface="AR Pゴシック体M" panose="020B0600000000000000" pitchFamily="50" charset="-128"/>
                <a:ea typeface="AR Pゴシック体M" panose="020B0600000000000000" pitchFamily="50" charset="-128"/>
              </a:rPr>
              <a:t>時期</a:t>
            </a:r>
            <a:r>
              <a:rPr lang="ja-JP" altLang="en-US" sz="3600" b="1" dirty="0" smtClean="0">
                <a:latin typeface="AR Pゴシック体M" panose="020B0600000000000000" pitchFamily="50" charset="-128"/>
                <a:ea typeface="AR Pゴシック体M" panose="020B0600000000000000" pitchFamily="50" charset="-128"/>
              </a:rPr>
              <a:t>の</a:t>
            </a:r>
            <a:r>
              <a:rPr lang="ja-JP" altLang="en-US" sz="3600" b="1" dirty="0" smtClean="0">
                <a:solidFill>
                  <a:srgbClr val="FFFF00"/>
                </a:solidFill>
                <a:latin typeface="AR Pゴシック体M" panose="020B0600000000000000" pitchFamily="50" charset="-128"/>
                <a:ea typeface="AR Pゴシック体M" panose="020B0600000000000000" pitchFamily="50" charset="-128"/>
              </a:rPr>
              <a:t>トレンド</a:t>
            </a:r>
            <a:r>
              <a:rPr lang="ja-JP" altLang="en-US" sz="3600" b="1" dirty="0" smtClean="0">
                <a:latin typeface="AR Pゴシック体M" panose="020B0600000000000000" pitchFamily="50" charset="-128"/>
                <a:ea typeface="AR Pゴシック体M" panose="020B0600000000000000" pitchFamily="50" charset="-128"/>
              </a:rPr>
              <a:t>に合わせて</a:t>
            </a:r>
            <a:r>
              <a:rPr lang="ja-JP" altLang="en-US" sz="3600" b="1" dirty="0" smtClean="0">
                <a:solidFill>
                  <a:srgbClr val="FFFF00"/>
                </a:solidFill>
                <a:latin typeface="AR Pゴシック体M" panose="020B0600000000000000" pitchFamily="50" charset="-128"/>
                <a:ea typeface="AR Pゴシック体M" panose="020B0600000000000000" pitchFamily="50" charset="-128"/>
              </a:rPr>
              <a:t>営業時間</a:t>
            </a:r>
            <a:r>
              <a:rPr lang="ja-JP" altLang="en-US" sz="3600" b="1" dirty="0" smtClean="0">
                <a:latin typeface="AR Pゴシック体M" panose="020B0600000000000000" pitchFamily="50" charset="-128"/>
                <a:ea typeface="AR Pゴシック体M" panose="020B0600000000000000" pitchFamily="50" charset="-128"/>
              </a:rPr>
              <a:t>に差が出ないよう開店時間をずらし</a:t>
            </a:r>
            <a:r>
              <a:rPr lang="ja-JP" altLang="en-US" sz="3600" b="1" dirty="0">
                <a:latin typeface="AR Pゴシック体M" panose="020B0600000000000000" pitchFamily="50" charset="-128"/>
                <a:ea typeface="AR Pゴシック体M" panose="020B0600000000000000" pitchFamily="50" charset="-128"/>
              </a:rPr>
              <a:t>、</a:t>
            </a:r>
            <a:r>
              <a:rPr lang="ja-JP" altLang="en-US" sz="3600" b="1" dirty="0" smtClean="0">
                <a:latin typeface="AR Pゴシック体M" panose="020B0600000000000000" pitchFamily="50" charset="-128"/>
                <a:ea typeface="AR Pゴシック体M" panose="020B0600000000000000" pitchFamily="50" charset="-128"/>
              </a:rPr>
              <a:t>人の流れを変えることで</a:t>
            </a:r>
            <a:endParaRPr lang="en-US" altLang="ja-JP" sz="3600" b="1" dirty="0" smtClean="0">
              <a:latin typeface="AR Pゴシック体M" panose="020B0600000000000000" pitchFamily="50" charset="-128"/>
              <a:ea typeface="AR Pゴシック体M" panose="020B0600000000000000" pitchFamily="50" charset="-128"/>
            </a:endParaRPr>
          </a:p>
          <a:p>
            <a:pPr algn="ctr">
              <a:lnSpc>
                <a:spcPct val="150000"/>
              </a:lnSpc>
            </a:pPr>
            <a:r>
              <a:rPr lang="ja-JP" altLang="en-US" sz="3600" b="1" dirty="0" smtClean="0">
                <a:latin typeface="AR Pゴシック体M" panose="020B0600000000000000" pitchFamily="50" charset="-128"/>
                <a:ea typeface="AR Pゴシック体M" panose="020B0600000000000000" pitchFamily="50" charset="-128"/>
              </a:rPr>
              <a:t>「</a:t>
            </a:r>
            <a:r>
              <a:rPr lang="ja-JP" altLang="en-US" sz="3600" b="1" dirty="0">
                <a:solidFill>
                  <a:srgbClr val="FFFF00"/>
                </a:solidFill>
                <a:latin typeface="AR Pゴシック体M" panose="020B0600000000000000" pitchFamily="50" charset="-128"/>
                <a:ea typeface="AR Pゴシック体M" panose="020B0600000000000000" pitchFamily="50" charset="-128"/>
              </a:rPr>
              <a:t>密</a:t>
            </a:r>
            <a:r>
              <a:rPr lang="ja-JP" altLang="en-US" sz="3600" b="1" dirty="0" smtClean="0">
                <a:latin typeface="AR Pゴシック体M" panose="020B0600000000000000" pitchFamily="50" charset="-128"/>
                <a:ea typeface="AR Pゴシック体M" panose="020B0600000000000000" pitchFamily="50" charset="-128"/>
              </a:rPr>
              <a:t>」が避けられ店側も合理的に営業できる。</a:t>
            </a:r>
            <a:endParaRPr lang="en-US" altLang="ja-JP" sz="3600" b="1" dirty="0">
              <a:latin typeface="AR Pゴシック体M" panose="020B0600000000000000" pitchFamily="50" charset="-128"/>
              <a:ea typeface="AR Pゴシック体M" panose="020B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321170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409207" y="497677"/>
            <a:ext cx="8825658" cy="965887"/>
          </a:xfrm>
        </p:spPr>
        <p:txBody>
          <a:bodyPr/>
          <a:lstStyle/>
          <a:p>
            <a:r>
              <a:rPr kumimoji="1" lang="ja-JP" altLang="en-US" sz="5400" dirty="0" smtClean="0">
                <a:latin typeface="AR P新藝体E" panose="040B0900000000000000" pitchFamily="50" charset="-128"/>
                <a:ea typeface="AR P新藝体E" panose="040B0900000000000000" pitchFamily="50" charset="-128"/>
              </a:rPr>
              <a:t>その他の矛盾点の解決策</a:t>
            </a:r>
            <a:endParaRPr kumimoji="1" lang="ja-JP" altLang="en-US" sz="5400" dirty="0">
              <a:latin typeface="AR P新藝体E" panose="040B0900000000000000" pitchFamily="50" charset="-128"/>
              <a:ea typeface="AR P新藝体E" panose="040B0900000000000000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402158" y="1845949"/>
            <a:ext cx="11789842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b="1" spc="300" dirty="0" smtClean="0">
                <a:latin typeface="AR Pゴシック体M" panose="020B0600000000000000" pitchFamily="50" charset="-128"/>
                <a:ea typeface="AR Pゴシック体M" panose="020B0600000000000000" pitchFamily="50" charset="-128"/>
              </a:rPr>
              <a:t>・ 人と人との間隔の呼びかけや交通の</a:t>
            </a:r>
            <a:r>
              <a:rPr lang="ja-JP" altLang="en-US" sz="3200" b="1" spc="300" dirty="0" smtClean="0">
                <a:solidFill>
                  <a:srgbClr val="FFFF00"/>
                </a:solidFill>
                <a:latin typeface="AR Pゴシック体M" panose="020B0600000000000000" pitchFamily="50" charset="-128"/>
                <a:ea typeface="AR Pゴシック体M" panose="020B0600000000000000" pitchFamily="50" charset="-128"/>
              </a:rPr>
              <a:t>ルール</a:t>
            </a:r>
            <a:r>
              <a:rPr lang="ja-JP" altLang="en-US" sz="3200" b="1" spc="300" dirty="0" smtClean="0">
                <a:latin typeface="AR Pゴシック体M" panose="020B0600000000000000" pitchFamily="50" charset="-128"/>
                <a:ea typeface="AR Pゴシック体M" panose="020B0600000000000000" pitchFamily="50" charset="-128"/>
              </a:rPr>
              <a:t>を決める</a:t>
            </a:r>
            <a:endParaRPr lang="en-US" altLang="ja-JP" sz="3200" b="1" spc="300" dirty="0">
              <a:latin typeface="AR Pゴシック体M" panose="020B0600000000000000" pitchFamily="50" charset="-128"/>
              <a:ea typeface="AR Pゴシック体M" panose="020B0600000000000000" pitchFamily="50" charset="-128"/>
            </a:endParaRPr>
          </a:p>
          <a:p>
            <a:r>
              <a:rPr lang="ja-JP" altLang="en-US" sz="3200" b="1" spc="300" dirty="0">
                <a:latin typeface="AR Pゴシック体M" panose="020B0600000000000000" pitchFamily="50" charset="-128"/>
                <a:ea typeface="AR Pゴシック体M" panose="020B0600000000000000" pitchFamily="50" charset="-128"/>
              </a:rPr>
              <a:t>　</a:t>
            </a:r>
            <a:r>
              <a:rPr lang="ja-JP" altLang="en-US" sz="3200" b="1" spc="300" dirty="0" smtClean="0">
                <a:latin typeface="AR Pゴシック体M" panose="020B0600000000000000" pitchFamily="50" charset="-128"/>
                <a:ea typeface="AR Pゴシック体M" panose="020B0600000000000000" pitchFamily="50" charset="-128"/>
              </a:rPr>
              <a:t>　　　　　　　　　　　　　　　（右側通行など）</a:t>
            </a:r>
            <a:endParaRPr lang="en-US" altLang="ja-JP" sz="3200" b="1" spc="300" dirty="0" smtClean="0">
              <a:latin typeface="AR Pゴシック体M" panose="020B0600000000000000" pitchFamily="50" charset="-128"/>
              <a:ea typeface="AR Pゴシック体M" panose="020B0600000000000000" pitchFamily="50" charset="-128"/>
            </a:endParaRPr>
          </a:p>
          <a:p>
            <a:pPr>
              <a:lnSpc>
                <a:spcPct val="200000"/>
              </a:lnSpc>
            </a:pPr>
            <a:r>
              <a:rPr kumimoji="1" lang="ja-JP" altLang="en-US" sz="3200" b="1" spc="300" dirty="0" smtClean="0">
                <a:latin typeface="AR Pゴシック体M" panose="020B0600000000000000" pitchFamily="50" charset="-128"/>
                <a:ea typeface="AR Pゴシック体M" panose="020B0600000000000000" pitchFamily="50" charset="-128"/>
              </a:rPr>
              <a:t>・ 循環バスの本数を</a:t>
            </a:r>
            <a:r>
              <a:rPr kumimoji="1" lang="ja-JP" altLang="en-US" sz="3200" b="1" spc="300" dirty="0" smtClean="0">
                <a:solidFill>
                  <a:srgbClr val="FFFF00"/>
                </a:solidFill>
                <a:latin typeface="AR Pゴシック体M" panose="020B0600000000000000" pitchFamily="50" charset="-128"/>
                <a:ea typeface="AR Pゴシック体M" panose="020B0600000000000000" pitchFamily="50" charset="-128"/>
              </a:rPr>
              <a:t>増やし</a:t>
            </a:r>
            <a:r>
              <a:rPr kumimoji="1" lang="ja-JP" altLang="en-US" sz="3200" b="1" spc="300" dirty="0" smtClean="0">
                <a:latin typeface="AR Pゴシック体M" panose="020B0600000000000000" pitchFamily="50" charset="-128"/>
                <a:ea typeface="AR Pゴシック体M" panose="020B0600000000000000" pitchFamily="50" charset="-128"/>
              </a:rPr>
              <a:t>、一席ずつ空けて距離をとる。</a:t>
            </a:r>
            <a:endParaRPr kumimoji="1" lang="en-US" altLang="ja-JP" sz="3200" b="1" spc="300" dirty="0" smtClean="0">
              <a:latin typeface="AR Pゴシック体M" panose="020B0600000000000000" pitchFamily="50" charset="-128"/>
              <a:ea typeface="AR Pゴシック体M" panose="020B0600000000000000" pitchFamily="50" charset="-128"/>
            </a:endParaRPr>
          </a:p>
          <a:p>
            <a:pPr>
              <a:lnSpc>
                <a:spcPct val="200000"/>
              </a:lnSpc>
            </a:pPr>
            <a:r>
              <a:rPr lang="ja-JP" altLang="en-US" sz="3200" b="1" spc="300" dirty="0" smtClean="0">
                <a:latin typeface="AR Pゴシック体M" panose="020B0600000000000000" pitchFamily="50" charset="-128"/>
                <a:ea typeface="AR Pゴシック体M" panose="020B0600000000000000" pitchFamily="50" charset="-128"/>
              </a:rPr>
              <a:t>・</a:t>
            </a:r>
            <a:r>
              <a:rPr kumimoji="1" lang="ja-JP" altLang="en-US" sz="3200" b="1" spc="300" dirty="0" smtClean="0">
                <a:latin typeface="AR Pゴシック体M" panose="020B0600000000000000" pitchFamily="50" charset="-128"/>
                <a:ea typeface="AR Pゴシック体M" panose="020B0600000000000000" pitchFamily="50" charset="-128"/>
              </a:rPr>
              <a:t> </a:t>
            </a:r>
            <a:r>
              <a:rPr lang="ja-JP" altLang="en-US" sz="3200" b="1" spc="300" dirty="0" smtClean="0">
                <a:latin typeface="AR Pゴシック体M" panose="020B0600000000000000" pitchFamily="50" charset="-128"/>
                <a:ea typeface="AR Pゴシック体M" panose="020B0600000000000000" pitchFamily="50" charset="-128"/>
              </a:rPr>
              <a:t>入場制限状態を観光客がいつどこにいても確認できるように</a:t>
            </a:r>
            <a:endParaRPr lang="en-US" altLang="ja-JP" sz="3200" b="1" spc="300" dirty="0" smtClean="0">
              <a:latin typeface="AR Pゴシック体M" panose="020B0600000000000000" pitchFamily="50" charset="-128"/>
              <a:ea typeface="AR Pゴシック体M" panose="020B0600000000000000" pitchFamily="50" charset="-128"/>
            </a:endParaRPr>
          </a:p>
          <a:p>
            <a:pPr>
              <a:lnSpc>
                <a:spcPct val="200000"/>
              </a:lnSpc>
            </a:pPr>
            <a:r>
              <a:rPr lang="ja-JP" altLang="en-US" sz="3200" b="1" spc="300" dirty="0" smtClean="0">
                <a:latin typeface="AR Pゴシック体M" panose="020B0600000000000000" pitchFamily="50" charset="-128"/>
                <a:ea typeface="AR Pゴシック体M" panose="020B0600000000000000" pitchFamily="50" charset="-128"/>
              </a:rPr>
              <a:t>　</a:t>
            </a:r>
            <a:r>
              <a:rPr kumimoji="1" lang="ja-JP" altLang="en-US" sz="3200" b="1" spc="300" dirty="0" smtClean="0">
                <a:latin typeface="AR Pゴシック体M" panose="020B0600000000000000" pitchFamily="50" charset="-128"/>
                <a:ea typeface="AR Pゴシック体M" panose="020B0600000000000000" pitchFamily="50" charset="-128"/>
              </a:rPr>
              <a:t>観光用の</a:t>
            </a:r>
            <a:r>
              <a:rPr kumimoji="1" lang="ja-JP" altLang="en-US" sz="3200" b="1" spc="300" dirty="0" smtClean="0">
                <a:solidFill>
                  <a:srgbClr val="FFFF00"/>
                </a:solidFill>
                <a:latin typeface="AR Pゴシック体M" panose="020B0600000000000000" pitchFamily="50" charset="-128"/>
                <a:ea typeface="AR Pゴシック体M" panose="020B0600000000000000" pitchFamily="50" charset="-128"/>
              </a:rPr>
              <a:t>アプリケーション</a:t>
            </a:r>
            <a:r>
              <a:rPr kumimoji="1" lang="ja-JP" altLang="en-US" sz="3200" b="1" spc="300" dirty="0" smtClean="0">
                <a:latin typeface="AR Pゴシック体M" panose="020B0600000000000000" pitchFamily="50" charset="-128"/>
                <a:ea typeface="AR Pゴシック体M" panose="020B0600000000000000" pitchFamily="50" charset="-128"/>
              </a:rPr>
              <a:t>を使う。（作る）</a:t>
            </a:r>
            <a:endParaRPr lang="en-US" altLang="ja-JP" sz="3200" b="1" spc="300" dirty="0">
              <a:latin typeface="AR Pゴシック体M" panose="020B0600000000000000" pitchFamily="50" charset="-128"/>
              <a:ea typeface="AR Pゴシック体M" panose="020B0600000000000000" pitchFamily="50" charset="-128"/>
            </a:endParaRPr>
          </a:p>
          <a:p>
            <a:pPr>
              <a:lnSpc>
                <a:spcPct val="200000"/>
              </a:lnSpc>
            </a:pPr>
            <a:r>
              <a:rPr kumimoji="1" lang="ja-JP" altLang="en-US" sz="3200" b="1" spc="300" dirty="0" smtClean="0">
                <a:latin typeface="AR Pゴシック体M" panose="020B0600000000000000" pitchFamily="50" charset="-128"/>
                <a:ea typeface="AR Pゴシック体M" panose="020B0600000000000000" pitchFamily="50" charset="-128"/>
              </a:rPr>
              <a:t>・ </a:t>
            </a:r>
            <a:r>
              <a:rPr kumimoji="1" lang="ja-JP" altLang="en-US" sz="3200" b="1" spc="300" dirty="0" smtClean="0">
                <a:solidFill>
                  <a:srgbClr val="FFFF00"/>
                </a:solidFill>
                <a:latin typeface="AR Pゴシック体M" panose="020B0600000000000000" pitchFamily="50" charset="-128"/>
                <a:ea typeface="AR Pゴシック体M" panose="020B0600000000000000" pitchFamily="50" charset="-128"/>
              </a:rPr>
              <a:t>入場制限</a:t>
            </a:r>
            <a:r>
              <a:rPr kumimoji="1" lang="ja-JP" altLang="en-US" sz="3200" b="1" spc="300" dirty="0" smtClean="0">
                <a:latin typeface="AR Pゴシック体M" panose="020B0600000000000000" pitchFamily="50" charset="-128"/>
                <a:ea typeface="AR Pゴシック体M" panose="020B0600000000000000" pitchFamily="50" charset="-128"/>
              </a:rPr>
              <a:t>を設ける。</a:t>
            </a:r>
            <a:endParaRPr kumimoji="1" lang="en-US" altLang="ja-JP" sz="3200" b="1" spc="300" dirty="0" smtClean="0">
              <a:latin typeface="AR Pゴシック体M" panose="020B0600000000000000" pitchFamily="50" charset="-128"/>
              <a:ea typeface="AR Pゴシック体M" panose="020B0600000000000000" pitchFamily="50" charset="-128"/>
            </a:endParaRPr>
          </a:p>
          <a:p>
            <a:endParaRPr kumimoji="1"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852133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イオン">
  <a:themeElements>
    <a:clrScheme name="グレースケール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イオン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イオン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TM02900720[[fn=インテグラル]]</Template>
  <TotalTime>399</TotalTime>
  <Words>382</Words>
  <Application>Microsoft Office PowerPoint</Application>
  <PresentationFormat>ユーザー設定</PresentationFormat>
  <Paragraphs>58</Paragraphs>
  <Slides>10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2</vt:i4>
      </vt:variant>
      <vt:variant>
        <vt:lpstr>スライド タイトル</vt:lpstr>
      </vt:variant>
      <vt:variant>
        <vt:i4>10</vt:i4>
      </vt:variant>
    </vt:vector>
  </HeadingPairs>
  <TitlesOfParts>
    <vt:vector size="12" baseType="lpstr">
      <vt:lpstr>HDOfficeLightV0</vt:lpstr>
      <vt:lpstr>イオン</vt:lpstr>
      <vt:lpstr>私たちに求められている新しい生活様式 </vt:lpstr>
      <vt:lpstr>新しい生活様式</vt:lpstr>
      <vt:lpstr>矛盾点</vt:lpstr>
      <vt:lpstr> 買い物は計画的に素早く済ませる </vt:lpstr>
      <vt:lpstr>なぜ．．．．．？</vt:lpstr>
      <vt:lpstr>PowerPoint プレゼンテーション</vt:lpstr>
      <vt:lpstr>PowerPoint プレゼンテーション</vt:lpstr>
      <vt:lpstr>解決策</vt:lpstr>
      <vt:lpstr>その他の矛盾点の解決策</vt:lpstr>
      <vt:lpstr> 効果・まとめ</vt:lpstr>
    </vt:vector>
  </TitlesOfParts>
  <Company>埼玉県教育委員会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私たちに求められている新しい生活様式 ～withコロナでのこれからの観光</dc:title>
  <dc:creator>田中　美優</dc:creator>
  <cp:lastModifiedBy>Microsoft</cp:lastModifiedBy>
  <cp:revision>43</cp:revision>
  <dcterms:created xsi:type="dcterms:W3CDTF">2020-07-02T03:48:37Z</dcterms:created>
  <dcterms:modified xsi:type="dcterms:W3CDTF">2020-07-29T18:49:34Z</dcterms:modified>
</cp:coreProperties>
</file>