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5" r:id="rId7"/>
    <p:sldId id="264" r:id="rId8"/>
    <p:sldId id="263" r:id="rId9"/>
    <p:sldId id="267" r:id="rId10"/>
    <p:sldId id="26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埼玉県教育委員会" initials="埼玉県教育委員会" lastIdx="1" clrIdx="0">
    <p:extLst>
      <p:ext uri="{19B8F6BF-5375-455C-9EA6-DF929625EA0E}">
        <p15:presenceInfo xmlns:p15="http://schemas.microsoft.com/office/powerpoint/2012/main" userId="埼玉県教育委員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2616"/>
    <a:srgbClr val="8D2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800" dirty="0" smtClean="0"/>
              <a:t>交通手段の利用割合</a:t>
            </a:r>
            <a:endParaRPr lang="ja-JP" alt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9331853200332725"/>
          <c:y val="0.2035561921300936"/>
          <c:w val="0.44060876945430744"/>
          <c:h val="0.644307237766515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利用割合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66E-4B23-8887-5AB38BCBD60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66E-4B23-8887-5AB38BCBD60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66E-4B23-8887-5AB38BCBD60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66E-4B23-8887-5AB38BCBD60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66E-4B23-8887-5AB38BCBD6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電車</c:v>
                </c:pt>
                <c:pt idx="1">
                  <c:v>自家用車</c:v>
                </c:pt>
                <c:pt idx="2">
                  <c:v>観光バス</c:v>
                </c:pt>
                <c:pt idx="3">
                  <c:v>その他</c:v>
                </c:pt>
                <c:pt idx="4">
                  <c:v>バス・タクシー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52.9</c:v>
                </c:pt>
                <c:pt idx="1">
                  <c:v>37.4</c:v>
                </c:pt>
                <c:pt idx="2">
                  <c:v>5</c:v>
                </c:pt>
                <c:pt idx="3">
                  <c:v>3.7</c:v>
                </c:pt>
                <c:pt idx="4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6E-4B23-8887-5AB38BCBD60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98287853683094"/>
          <c:y val="0.87275401952001508"/>
          <c:w val="0.75679526092757965"/>
          <c:h val="0.12724598047998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3600" dirty="0" smtClean="0"/>
              <a:t>出発地の割合</a:t>
            </a:r>
            <a:endParaRPr lang="ja-JP" altLang="en-US" sz="3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Sheet1!$K$1</c:f>
              <c:strCache>
                <c:ptCount val="1"/>
                <c:pt idx="0">
                  <c:v>割合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B90-41AF-A31A-566810E1101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B90-41AF-A31A-566810E1101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B90-41AF-A31A-566810E1101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B90-41AF-A31A-566810E1101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B90-41AF-A31A-566810E1101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B90-41AF-A31A-566810E1101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80000"/>
                      <a:lumOff val="2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B90-41AF-A31A-566810E1101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lumMod val="80000"/>
                      <a:lumOff val="2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B90-41AF-A31A-566810E1101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埼玉県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B90-41AF-A31A-566810E1101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東京都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B90-41AF-A31A-566810E1101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神奈川県</a:t>
                    </a:r>
                    <a:endParaRPr lang="ja-JP" alt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B90-41AF-A31A-566810E1101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千葉県</a:t>
                    </a:r>
                    <a:endParaRPr lang="ja-JP" alt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B90-41AF-A31A-566810E11013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群馬県</a:t>
                    </a:r>
                    <a:endParaRPr lang="ja-JP" alt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B90-41AF-A31A-566810E11013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茨城県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B90-41AF-A31A-566810E11013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栃木県</a:t>
                    </a:r>
                    <a:endParaRPr lang="ja-JP" alt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B90-41AF-A31A-566810E11013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その他</a:t>
                    </a:r>
                    <a:endParaRPr lang="ja-JP" alt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B90-41AF-A31A-566810E1101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Sheet1!$J$2:$J$9</c:f>
              <c:strCache>
                <c:ptCount val="8"/>
                <c:pt idx="0">
                  <c:v>埼玉県</c:v>
                </c:pt>
                <c:pt idx="1">
                  <c:v>東京都</c:v>
                </c:pt>
                <c:pt idx="2">
                  <c:v>神奈川県</c:v>
                </c:pt>
                <c:pt idx="3">
                  <c:v>千葉県</c:v>
                </c:pt>
                <c:pt idx="4">
                  <c:v>群馬県</c:v>
                </c:pt>
                <c:pt idx="5">
                  <c:v>茨城県</c:v>
                </c:pt>
                <c:pt idx="6">
                  <c:v>栃木県</c:v>
                </c:pt>
                <c:pt idx="7">
                  <c:v>その他</c:v>
                </c:pt>
              </c:strCache>
            </c:strRef>
          </c:cat>
          <c:val>
            <c:numRef>
              <c:f>Sheet1!$K$2:$K$9</c:f>
              <c:numCache>
                <c:formatCode>General</c:formatCode>
                <c:ptCount val="8"/>
                <c:pt idx="0">
                  <c:v>32.700000000000003</c:v>
                </c:pt>
                <c:pt idx="1">
                  <c:v>20.100000000000001</c:v>
                </c:pt>
                <c:pt idx="2">
                  <c:v>9.1</c:v>
                </c:pt>
                <c:pt idx="3">
                  <c:v>6.5</c:v>
                </c:pt>
                <c:pt idx="4">
                  <c:v>4.4000000000000004</c:v>
                </c:pt>
                <c:pt idx="5">
                  <c:v>3.2</c:v>
                </c:pt>
                <c:pt idx="6">
                  <c:v>2.6</c:v>
                </c:pt>
                <c:pt idx="7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90-41AF-A31A-566810E110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12:45:25.096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703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59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5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5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3776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054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2401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06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9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89685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19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3898C91-F3C2-4654-AB43-35A4BE2981E5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270DEB-E0F7-4948-AE4E-9DB1385109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765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Kawagoe</a:t>
            </a:r>
            <a:br>
              <a:rPr lang="en-US" altLang="ja-JP" dirty="0" smtClean="0"/>
            </a:br>
            <a:r>
              <a:rPr lang="en-US" altLang="ja-JP" dirty="0" smtClean="0"/>
              <a:t>traffic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56097" y="4825899"/>
            <a:ext cx="7859831" cy="585099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コロナ</a:t>
            </a:r>
            <a:r>
              <a:rPr lang="ja-JP" altLang="en-US" sz="2800" dirty="0"/>
              <a:t>後</a:t>
            </a:r>
            <a:r>
              <a:rPr lang="ja-JP" altLang="en-US" sz="2800" dirty="0" smtClean="0"/>
              <a:t>の公共交通機関の利用について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711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6600" dirty="0" smtClean="0"/>
              <a:t>3</a:t>
            </a:r>
            <a:r>
              <a:rPr lang="ja-JP" altLang="en-US" sz="6600" dirty="0" smtClean="0"/>
              <a:t>密</a:t>
            </a:r>
            <a:r>
              <a:rPr kumimoji="1" lang="ja-JP" altLang="en-US" sz="6600" dirty="0" smtClean="0"/>
              <a:t>の</a:t>
            </a:r>
            <a:r>
              <a:rPr lang="ja-JP" altLang="en-US" sz="6600" dirty="0"/>
              <a:t>対策</a:t>
            </a:r>
            <a:r>
              <a:rPr kumimoji="1" lang="ja-JP" altLang="en-US" sz="6600" dirty="0" smtClean="0"/>
              <a:t>は？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1678" y="1523999"/>
            <a:ext cx="10178322" cy="46312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・歩道を</a:t>
            </a:r>
            <a:r>
              <a:rPr kumimoji="1"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一方通行</a:t>
            </a: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にして対面を減らす</a:t>
            </a:r>
            <a:endParaRPr kumimoji="1" lang="en-US" altLang="ja-JP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・観光地までの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ルートを決める</a:t>
            </a:r>
            <a:endParaRPr kumimoji="1" lang="en-US" altLang="ja-JP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・観光地を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予約制</a:t>
            </a: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にする</a:t>
            </a:r>
            <a:endParaRPr kumimoji="1" lang="en-US" altLang="ja-JP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・歩道を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広げる</a:t>
            </a:r>
            <a:endParaRPr lang="en-US" altLang="ja-JP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kumimoji="1" lang="ja-JP" altLang="en-US" sz="40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160" y="3412066"/>
            <a:ext cx="4677294" cy="3275830"/>
          </a:xfrm>
          <a:prstGeom prst="rect">
            <a:avLst/>
          </a:prstGeom>
        </p:spPr>
      </p:pic>
      <p:sp>
        <p:nvSpPr>
          <p:cNvPr id="7" name="山形 6"/>
          <p:cNvSpPr/>
          <p:nvPr/>
        </p:nvSpPr>
        <p:spPr>
          <a:xfrm rot="20600630">
            <a:off x="8421053" y="4734534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 rot="20600630">
            <a:off x="8136639" y="4795494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山形 8"/>
          <p:cNvSpPr/>
          <p:nvPr/>
        </p:nvSpPr>
        <p:spPr>
          <a:xfrm rot="20600630">
            <a:off x="8700353" y="4650073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山形 9"/>
          <p:cNvSpPr/>
          <p:nvPr/>
        </p:nvSpPr>
        <p:spPr>
          <a:xfrm rot="6543869">
            <a:off x="10680339" y="5808420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山形 10"/>
          <p:cNvSpPr/>
          <p:nvPr/>
        </p:nvSpPr>
        <p:spPr>
          <a:xfrm rot="6543869">
            <a:off x="10751099" y="5542106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山形 11"/>
          <p:cNvSpPr/>
          <p:nvPr/>
        </p:nvSpPr>
        <p:spPr>
          <a:xfrm rot="6543869">
            <a:off x="10852391" y="5275791"/>
            <a:ext cx="389536" cy="6468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8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1529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推奨されている新しい生活様式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46928" y="1962151"/>
            <a:ext cx="10178322" cy="4391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○公共</a:t>
            </a:r>
            <a:r>
              <a:rPr kumimoji="1" lang="ja-JP" altLang="en-US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交通機関の利用について</a:t>
            </a:r>
            <a:endParaRPr kumimoji="1" lang="en-US" altLang="ja-JP" sz="4000" b="1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</a:t>
            </a: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会話は控えめに</a:t>
            </a:r>
            <a:endParaRPr kumimoji="1" lang="en-US" altLang="ja-JP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・混んでいる</a:t>
            </a:r>
            <a:r>
              <a:rPr lang="ja-JP" alt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時間帯</a:t>
            </a: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は避けて</a:t>
            </a:r>
            <a:endParaRPr lang="en-US" altLang="ja-JP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・</a:t>
            </a: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徒歩や自転車利用も併用する</a:t>
            </a:r>
            <a:endParaRPr kumimoji="1" lang="ja-JP" altLang="en-US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161" y="2233612"/>
            <a:ext cx="2538839" cy="332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2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483178" y="2240692"/>
            <a:ext cx="5173363" cy="445667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251678" y="2240692"/>
            <a:ext cx="4893749" cy="4473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dirty="0" smtClean="0"/>
              <a:t>ここで生じる矛盾点</a:t>
            </a:r>
            <a:endParaRPr kumimoji="1" lang="ja-JP" altLang="en-US" sz="66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88072" y="2443942"/>
            <a:ext cx="4937178" cy="4166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 smtClean="0"/>
              <a:t>一番混んでいる時間帯</a:t>
            </a:r>
            <a:endParaRPr kumimoji="1" lang="en-US" altLang="ja-JP" sz="2800" b="1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訪れる時間帯</a:t>
            </a:r>
            <a:endParaRPr lang="en-US" altLang="ja-JP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kumimoji="1" lang="en-US" altLang="ja-JP" sz="2400" dirty="0" smtClean="0">
                <a:solidFill>
                  <a:srgbClr val="8D2559"/>
                </a:solidFill>
              </a:rPr>
              <a:t>AM10</a:t>
            </a:r>
            <a:r>
              <a:rPr kumimoji="1" lang="ja-JP" altLang="en-US" sz="2400" dirty="0" smtClean="0">
                <a:solidFill>
                  <a:srgbClr val="8D2559"/>
                </a:solidFill>
              </a:rPr>
              <a:t>：</a:t>
            </a:r>
            <a:r>
              <a:rPr kumimoji="1" lang="en-US" altLang="ja-JP" sz="2400" dirty="0" smtClean="0">
                <a:solidFill>
                  <a:srgbClr val="8D2559"/>
                </a:solidFill>
              </a:rPr>
              <a:t>00</a:t>
            </a:r>
            <a:r>
              <a:rPr kumimoji="1" lang="ja-JP" altLang="en-US" sz="2400" dirty="0" smtClean="0">
                <a:solidFill>
                  <a:srgbClr val="8D2559"/>
                </a:solidFill>
              </a:rPr>
              <a:t>～</a:t>
            </a:r>
            <a:r>
              <a:rPr kumimoji="1" lang="en-US" altLang="ja-JP" sz="2400" dirty="0" smtClean="0">
                <a:solidFill>
                  <a:srgbClr val="8D2559"/>
                </a:solidFill>
              </a:rPr>
              <a:t>AM11</a:t>
            </a:r>
            <a:r>
              <a:rPr kumimoji="1" lang="ja-JP" altLang="en-US" sz="2400" dirty="0" smtClean="0">
                <a:solidFill>
                  <a:srgbClr val="8D2559"/>
                </a:solidFill>
              </a:rPr>
              <a:t>：</a:t>
            </a:r>
            <a:r>
              <a:rPr kumimoji="1" lang="en-US" altLang="ja-JP" sz="2400" dirty="0" smtClean="0">
                <a:solidFill>
                  <a:srgbClr val="8D2559"/>
                </a:solidFill>
              </a:rPr>
              <a:t>00</a:t>
            </a:r>
            <a:r>
              <a:rPr lang="ja-JP" altLang="en-US" sz="2400" dirty="0" smtClean="0">
                <a:solidFill>
                  <a:srgbClr val="8D2559"/>
                </a:solidFill>
              </a:rPr>
              <a:t>　　</a:t>
            </a:r>
            <a:r>
              <a:rPr lang="en-US" altLang="ja-JP" sz="2400" dirty="0" smtClean="0">
                <a:solidFill>
                  <a:srgbClr val="8D2559"/>
                </a:solidFill>
              </a:rPr>
              <a:t>66.1</a:t>
            </a:r>
            <a:r>
              <a:rPr lang="ja-JP" altLang="en-US" sz="2400" dirty="0" smtClean="0">
                <a:solidFill>
                  <a:srgbClr val="8D2559"/>
                </a:solidFill>
              </a:rPr>
              <a:t>％</a:t>
            </a:r>
            <a:endParaRPr lang="en-US" altLang="ja-JP" sz="2400" dirty="0" smtClean="0">
              <a:solidFill>
                <a:srgbClr val="8D2559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帰る時間帯</a:t>
            </a:r>
            <a:endParaRPr lang="en-US" altLang="ja-JP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rgbClr val="8D2559"/>
                </a:solidFill>
              </a:rPr>
              <a:t>PM3</a:t>
            </a:r>
            <a:r>
              <a:rPr lang="ja-JP" altLang="en-US" sz="2400" dirty="0" smtClean="0">
                <a:solidFill>
                  <a:srgbClr val="8D2559"/>
                </a:solidFill>
              </a:rPr>
              <a:t>：</a:t>
            </a:r>
            <a:r>
              <a:rPr lang="en-US" altLang="ja-JP" sz="2400" dirty="0" smtClean="0">
                <a:solidFill>
                  <a:srgbClr val="8D2559"/>
                </a:solidFill>
              </a:rPr>
              <a:t>00</a:t>
            </a:r>
            <a:r>
              <a:rPr lang="ja-JP" altLang="en-US" sz="2400" dirty="0">
                <a:solidFill>
                  <a:srgbClr val="8D2559"/>
                </a:solidFill>
              </a:rPr>
              <a:t>　</a:t>
            </a:r>
            <a:r>
              <a:rPr lang="ja-JP" altLang="en-US" sz="2400" dirty="0" smtClean="0">
                <a:solidFill>
                  <a:srgbClr val="8D2559"/>
                </a:solidFill>
              </a:rPr>
              <a:t>　　　　　　　 </a:t>
            </a:r>
            <a:r>
              <a:rPr lang="en-US" altLang="ja-JP" sz="2400" dirty="0" smtClean="0">
                <a:solidFill>
                  <a:srgbClr val="8D2559"/>
                </a:solidFill>
              </a:rPr>
              <a:t>29.0</a:t>
            </a:r>
            <a:r>
              <a:rPr lang="ja-JP" altLang="en-US" sz="2400" dirty="0" smtClean="0">
                <a:solidFill>
                  <a:srgbClr val="8D2559"/>
                </a:solidFill>
              </a:rPr>
              <a:t>％</a:t>
            </a:r>
            <a:endParaRPr lang="en-US" altLang="ja-JP" sz="2400" dirty="0" smtClean="0">
              <a:solidFill>
                <a:srgbClr val="8D2559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rgbClr val="8D2559"/>
              </a:solidFill>
            </a:endParaRPr>
          </a:p>
          <a:p>
            <a:pPr marL="0" indent="0">
              <a:buNone/>
            </a:pPr>
            <a:r>
              <a:rPr lang="ja-JP" altLang="en-US" sz="1900" dirty="0" smtClean="0">
                <a:solidFill>
                  <a:srgbClr val="8D2559"/>
                </a:solidFill>
              </a:rPr>
              <a:t>　　　　　　　　　　　　（報告書</a:t>
            </a:r>
            <a:r>
              <a:rPr lang="en-US" altLang="ja-JP" sz="1900" dirty="0" smtClean="0">
                <a:solidFill>
                  <a:srgbClr val="8D2559"/>
                </a:solidFill>
              </a:rPr>
              <a:t>P8.12</a:t>
            </a:r>
            <a:r>
              <a:rPr lang="ja-JP" altLang="en-US" sz="1900" dirty="0" smtClean="0">
                <a:solidFill>
                  <a:srgbClr val="8D2559"/>
                </a:solidFill>
              </a:rPr>
              <a:t>）</a:t>
            </a:r>
            <a:endParaRPr lang="en-US" altLang="ja-JP" sz="1900" dirty="0" smtClean="0">
              <a:solidFill>
                <a:srgbClr val="8D2559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1276859"/>
              </p:ext>
            </p:extLst>
          </p:nvPr>
        </p:nvGraphicFramePr>
        <p:xfrm>
          <a:off x="1257300" y="2240692"/>
          <a:ext cx="4800600" cy="445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58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171575" y="1874517"/>
            <a:ext cx="10182225" cy="48787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dirty="0" smtClean="0"/>
              <a:t>この問題の解決策</a:t>
            </a:r>
            <a:r>
              <a:rPr kumimoji="1" lang="ja-JP" altLang="en-US" sz="2200" dirty="0" smtClean="0"/>
              <a:t>（報告書</a:t>
            </a:r>
            <a:r>
              <a:rPr kumimoji="1" lang="en-US" altLang="ja-JP" sz="2200" dirty="0" smtClean="0"/>
              <a:t>P3</a:t>
            </a:r>
            <a:r>
              <a:rPr kumimoji="1" lang="ja-JP" altLang="en-US" sz="2200" dirty="0" smtClean="0"/>
              <a:t>）</a:t>
            </a:r>
            <a:endParaRPr kumimoji="1" lang="ja-JP" altLang="en-US" sz="22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0717418"/>
              </p:ext>
            </p:extLst>
          </p:nvPr>
        </p:nvGraphicFramePr>
        <p:xfrm>
          <a:off x="1257300" y="2286000"/>
          <a:ext cx="5010496" cy="379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6629400" y="2419003"/>
            <a:ext cx="4800600" cy="417298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600" dirty="0" smtClean="0"/>
              <a:t>埼玉県　　</a:t>
            </a:r>
            <a:r>
              <a:rPr kumimoji="1" lang="en-US" altLang="ja-JP" sz="2600" dirty="0" smtClean="0">
                <a:solidFill>
                  <a:srgbClr val="F22616"/>
                </a:solidFill>
              </a:rPr>
              <a:t>32.7</a:t>
            </a:r>
            <a:r>
              <a:rPr kumimoji="1" lang="ja-JP" altLang="en-US" sz="2600" dirty="0" smtClean="0">
                <a:solidFill>
                  <a:srgbClr val="F22616"/>
                </a:solidFill>
              </a:rPr>
              <a:t>％</a:t>
            </a:r>
            <a:endParaRPr kumimoji="1"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600" dirty="0" smtClean="0"/>
              <a:t>東京都　　</a:t>
            </a:r>
            <a:r>
              <a:rPr kumimoji="1" lang="en-US" altLang="ja-JP" sz="2600" dirty="0" smtClean="0">
                <a:solidFill>
                  <a:srgbClr val="F22616"/>
                </a:solidFill>
              </a:rPr>
              <a:t>20.1</a:t>
            </a:r>
            <a:r>
              <a:rPr kumimoji="1" lang="ja-JP" altLang="en-US" sz="2600" dirty="0" smtClean="0">
                <a:solidFill>
                  <a:srgbClr val="F22616"/>
                </a:solidFill>
              </a:rPr>
              <a:t>％</a:t>
            </a:r>
            <a:endParaRPr kumimoji="1"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600" dirty="0" smtClean="0"/>
              <a:t>神奈川県　</a:t>
            </a:r>
            <a:r>
              <a:rPr kumimoji="1" lang="en-US" altLang="ja-JP" sz="2600" dirty="0" smtClean="0">
                <a:solidFill>
                  <a:srgbClr val="F22616"/>
                </a:solidFill>
              </a:rPr>
              <a:t>9.1</a:t>
            </a:r>
            <a:r>
              <a:rPr kumimoji="1" lang="ja-JP" altLang="en-US" sz="2600" dirty="0" smtClean="0">
                <a:solidFill>
                  <a:srgbClr val="F22616"/>
                </a:solidFill>
              </a:rPr>
              <a:t>％</a:t>
            </a:r>
            <a:endParaRPr kumimoji="1"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600" dirty="0" smtClean="0"/>
              <a:t>千葉県　　</a:t>
            </a:r>
            <a:r>
              <a:rPr lang="en-US" altLang="ja-JP" sz="2600" dirty="0" smtClean="0">
                <a:solidFill>
                  <a:srgbClr val="F22616"/>
                </a:solidFill>
              </a:rPr>
              <a:t>6.5</a:t>
            </a:r>
            <a:r>
              <a:rPr lang="ja-JP" altLang="en-US" sz="2600" dirty="0" smtClean="0">
                <a:solidFill>
                  <a:srgbClr val="F22616"/>
                </a:solidFill>
              </a:rPr>
              <a:t>％</a:t>
            </a:r>
            <a:endParaRPr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600" dirty="0" smtClean="0"/>
              <a:t>群馬県　　</a:t>
            </a:r>
            <a:r>
              <a:rPr kumimoji="1" lang="en-US" altLang="ja-JP" sz="2600" dirty="0" smtClean="0">
                <a:solidFill>
                  <a:srgbClr val="F22616"/>
                </a:solidFill>
              </a:rPr>
              <a:t>4.4</a:t>
            </a:r>
            <a:r>
              <a:rPr kumimoji="1" lang="ja-JP" altLang="en-US" sz="2600" dirty="0" smtClean="0">
                <a:solidFill>
                  <a:srgbClr val="F22616"/>
                </a:solidFill>
              </a:rPr>
              <a:t>％</a:t>
            </a:r>
            <a:endParaRPr kumimoji="1"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600" dirty="0" smtClean="0"/>
              <a:t>茨城県　　</a:t>
            </a:r>
            <a:r>
              <a:rPr lang="en-US" altLang="ja-JP" sz="2600" dirty="0" smtClean="0">
                <a:solidFill>
                  <a:srgbClr val="F22616"/>
                </a:solidFill>
              </a:rPr>
              <a:t>3.2</a:t>
            </a:r>
            <a:r>
              <a:rPr lang="ja-JP" altLang="en-US" sz="2600" dirty="0" smtClean="0">
                <a:solidFill>
                  <a:srgbClr val="F22616"/>
                </a:solidFill>
              </a:rPr>
              <a:t>％</a:t>
            </a:r>
            <a:endParaRPr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600" dirty="0" smtClean="0"/>
              <a:t>栃木県　　</a:t>
            </a:r>
            <a:r>
              <a:rPr kumimoji="1" lang="en-US" altLang="ja-JP" sz="2600" dirty="0" smtClean="0">
                <a:solidFill>
                  <a:srgbClr val="F22616"/>
                </a:solidFill>
              </a:rPr>
              <a:t>2.6</a:t>
            </a:r>
            <a:r>
              <a:rPr kumimoji="1" lang="ja-JP" altLang="en-US" sz="2600" dirty="0" smtClean="0">
                <a:solidFill>
                  <a:srgbClr val="F22616"/>
                </a:solidFill>
              </a:rPr>
              <a:t>％</a:t>
            </a:r>
            <a:endParaRPr kumimoji="1" lang="en-US" altLang="ja-JP" sz="2600" dirty="0" smtClean="0">
              <a:solidFill>
                <a:srgbClr val="F22616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600" dirty="0" smtClean="0"/>
              <a:t>その他　　</a:t>
            </a:r>
            <a:r>
              <a:rPr lang="en-US" altLang="ja-JP" sz="2600" dirty="0" smtClean="0">
                <a:solidFill>
                  <a:schemeClr val="accent5">
                    <a:lumMod val="75000"/>
                  </a:schemeClr>
                </a:solidFill>
              </a:rPr>
              <a:t>21.3</a:t>
            </a:r>
            <a:r>
              <a:rPr lang="ja-JP" altLang="en-US" sz="2600" dirty="0" smtClean="0">
                <a:solidFill>
                  <a:schemeClr val="accent5">
                    <a:lumMod val="75000"/>
                  </a:schemeClr>
                </a:solidFill>
              </a:rPr>
              <a:t>％</a:t>
            </a:r>
            <a:endParaRPr kumimoji="1" lang="en-US" altLang="ja-JP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05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660626"/>
            <a:ext cx="9153525" cy="588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 smtClean="0"/>
              <a:t>自転車の貸し出し場所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</a:t>
            </a:r>
            <a:r>
              <a:rPr lang="ja-JP" alt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あぐれっ</a:t>
            </a: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しゅ川越</a:t>
            </a:r>
            <a:endParaRPr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・中央公民館</a:t>
            </a:r>
            <a:endParaRPr kumimoji="1"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・中央図書館</a:t>
            </a:r>
            <a:endParaRPr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・川越市役所</a:t>
            </a:r>
            <a:endParaRPr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　　　　　　　　</a:t>
            </a:r>
            <a:r>
              <a:rPr lang="en-US" altLang="ja-JP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etc...</a:t>
            </a:r>
          </a:p>
          <a:p>
            <a:pPr marL="0" indent="0">
              <a:buNone/>
            </a:pPr>
            <a:endParaRPr lang="en-US" altLang="ja-JP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50" y="1874517"/>
            <a:ext cx="43719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dirty="0" smtClean="0"/>
              <a:t>自転車での移動時間</a:t>
            </a:r>
            <a:endParaRPr kumimoji="1" lang="ja-JP" altLang="en-US" sz="66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683" y="1464437"/>
            <a:ext cx="9178312" cy="5231638"/>
          </a:xfrm>
        </p:spPr>
      </p:pic>
    </p:spTree>
    <p:extLst>
      <p:ext uri="{BB962C8B-B14F-4D97-AF65-F5344CB8AC3E}">
        <p14:creationId xmlns:p14="http://schemas.microsoft.com/office/powerpoint/2010/main" val="417120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dirty="0" smtClean="0"/>
              <a:t>自転車の利点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・すれ違う時間が</a:t>
            </a:r>
            <a:r>
              <a:rPr kumimoji="1"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短い</a:t>
            </a:r>
            <a:endParaRPr kumimoji="1" lang="en-US" altLang="ja-JP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・人と人の距離が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近くなりにくい</a:t>
            </a:r>
            <a:endParaRPr lang="en-US" altLang="ja-JP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</a:t>
            </a:r>
            <a:r>
              <a:rPr kumimoji="1"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対面</a:t>
            </a:r>
            <a:r>
              <a:rPr kumimoji="1"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の会話にならない</a:t>
            </a:r>
            <a:endParaRPr kumimoji="1" lang="en-US" altLang="ja-JP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・車内と違って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密閉空間にならない </a:t>
            </a:r>
            <a:r>
              <a:rPr lang="en-US" altLang="ja-JP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etc.</a:t>
            </a:r>
            <a:endParaRPr kumimoji="1" lang="ja-JP" altLang="en-US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571" y="1943101"/>
            <a:ext cx="2882395" cy="317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9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dirty="0" smtClean="0"/>
              <a:t>川越に求めること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1678" y="2105024"/>
            <a:ext cx="10178322" cy="4374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・車や自転車が増えるため、</a:t>
            </a:r>
            <a:r>
              <a:rPr kumimoji="1" lang="ja-JP" altLang="en-US" sz="4400" dirty="0" smtClean="0">
                <a:solidFill>
                  <a:schemeClr val="accent5">
                    <a:lumMod val="75000"/>
                  </a:schemeClr>
                </a:solidFill>
              </a:rPr>
              <a:t>道路を広　</a:t>
            </a:r>
            <a:endParaRPr kumimoji="1" lang="en-US" altLang="ja-JP" sz="4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kumimoji="1" lang="ja-JP" altLang="en-US" sz="4400" dirty="0" err="1" smtClean="0">
                <a:solidFill>
                  <a:schemeClr val="accent5">
                    <a:lumMod val="75000"/>
                  </a:schemeClr>
                </a:solidFill>
              </a:rPr>
              <a:t>げ</a:t>
            </a:r>
            <a:r>
              <a:rPr kumimoji="1" lang="ja-JP" altLang="en-US" sz="4400" dirty="0" smtClean="0">
                <a:solidFill>
                  <a:schemeClr val="accent5">
                    <a:lumMod val="75000"/>
                  </a:schemeClr>
                </a:solidFill>
              </a:rPr>
              <a:t>目的地までわかりやすくする</a:t>
            </a:r>
            <a:r>
              <a:rPr kumimoji="1"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・自転車の貸し出しを</a:t>
            </a:r>
            <a:r>
              <a:rPr lang="ja-JP" altLang="en-US" sz="4400" dirty="0" smtClean="0">
                <a:solidFill>
                  <a:schemeClr val="accent5">
                    <a:lumMod val="75000"/>
                  </a:schemeClr>
                </a:solidFill>
              </a:rPr>
              <a:t>スムーズにでき　　</a:t>
            </a:r>
            <a:endParaRPr lang="en-US" altLang="ja-JP" sz="4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ja-JP" altLang="en-US" sz="4400" dirty="0" err="1" smtClean="0">
                <a:solidFill>
                  <a:schemeClr val="accent5">
                    <a:lumMod val="75000"/>
                  </a:schemeClr>
                </a:solidFill>
              </a:rPr>
              <a:t>るように</a:t>
            </a:r>
            <a:r>
              <a:rPr lang="ja-JP" altLang="en-US" sz="4400" dirty="0" smtClean="0">
                <a:solidFill>
                  <a:schemeClr val="accent5">
                    <a:lumMod val="75000"/>
                  </a:schemeClr>
                </a:solidFill>
              </a:rPr>
              <a:t>する</a:t>
            </a: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。</a:t>
            </a:r>
            <a:endParaRPr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・自転車の</a:t>
            </a:r>
            <a:r>
              <a:rPr lang="ja-JP" altLang="en-US" sz="4400" dirty="0" smtClean="0">
                <a:solidFill>
                  <a:schemeClr val="accent5">
                    <a:lumMod val="75000"/>
                  </a:schemeClr>
                </a:solidFill>
              </a:rPr>
              <a:t>消毒</a:t>
            </a:r>
            <a:r>
              <a:rPr lang="ja-JP" alt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をする。</a:t>
            </a:r>
            <a:endParaRPr lang="en-US" altLang="ja-JP" sz="44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380" y="334776"/>
            <a:ext cx="1709454" cy="158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4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263</TotalTime>
  <Words>305</Words>
  <Application>Microsoft Office PowerPoint</Application>
  <PresentationFormat>ワイド画面</PresentationFormat>
  <Paragraphs>59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Arial</vt:lpstr>
      <vt:lpstr>Gill Sans MT</vt:lpstr>
      <vt:lpstr>Impact</vt:lpstr>
      <vt:lpstr>Badge</vt:lpstr>
      <vt:lpstr>Kawagoe traffic</vt:lpstr>
      <vt:lpstr>推奨されている新しい生活様式</vt:lpstr>
      <vt:lpstr>ここで生じる矛盾点</vt:lpstr>
      <vt:lpstr>この問題の解決策（報告書P3）</vt:lpstr>
      <vt:lpstr>PowerPoint プレゼンテーション</vt:lpstr>
      <vt:lpstr>自転車の貸し出し場所</vt:lpstr>
      <vt:lpstr>自転車での移動時間</vt:lpstr>
      <vt:lpstr>自転車の利点</vt:lpstr>
      <vt:lpstr>川越に求めること</vt:lpstr>
      <vt:lpstr>3密の対策は？</vt:lpstr>
    </vt:vector>
  </TitlesOfParts>
  <Company>埼玉県教育委員会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Kawagoe’ｓ traffic</dc:title>
  <dc:creator>上杉　遥</dc:creator>
  <cp:lastModifiedBy>埼玉県教育委員会</cp:lastModifiedBy>
  <cp:revision>25</cp:revision>
  <dcterms:created xsi:type="dcterms:W3CDTF">2020-07-06T03:54:41Z</dcterms:created>
  <dcterms:modified xsi:type="dcterms:W3CDTF">2020-07-27T03:57:58Z</dcterms:modified>
</cp:coreProperties>
</file>